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49"/>
  </p:notesMasterIdLst>
  <p:sldIdLst>
    <p:sldId id="306" r:id="rId4"/>
    <p:sldId id="305" r:id="rId5"/>
    <p:sldId id="256" r:id="rId6"/>
    <p:sldId id="257" r:id="rId7"/>
    <p:sldId id="295" r:id="rId8"/>
    <p:sldId id="258" r:id="rId9"/>
    <p:sldId id="259" r:id="rId10"/>
    <p:sldId id="260" r:id="rId11"/>
    <p:sldId id="294" r:id="rId12"/>
    <p:sldId id="264" r:id="rId13"/>
    <p:sldId id="261" r:id="rId14"/>
    <p:sldId id="395" r:id="rId15"/>
    <p:sldId id="297" r:id="rId16"/>
    <p:sldId id="298" r:id="rId17"/>
    <p:sldId id="262" r:id="rId18"/>
    <p:sldId id="397" r:id="rId19"/>
    <p:sldId id="296" r:id="rId20"/>
    <p:sldId id="263" r:id="rId21"/>
    <p:sldId id="265" r:id="rId22"/>
    <p:sldId id="266" r:id="rId23"/>
    <p:sldId id="267" r:id="rId24"/>
    <p:sldId id="268" r:id="rId25"/>
    <p:sldId id="300" r:id="rId26"/>
    <p:sldId id="299" r:id="rId27"/>
    <p:sldId id="269" r:id="rId28"/>
    <p:sldId id="270" r:id="rId29"/>
    <p:sldId id="285" r:id="rId30"/>
    <p:sldId id="287" r:id="rId31"/>
    <p:sldId id="288" r:id="rId32"/>
    <p:sldId id="289" r:id="rId33"/>
    <p:sldId id="290" r:id="rId34"/>
    <p:sldId id="291" r:id="rId35"/>
    <p:sldId id="271" r:id="rId36"/>
    <p:sldId id="272" r:id="rId37"/>
    <p:sldId id="399" r:id="rId38"/>
    <p:sldId id="400" r:id="rId39"/>
    <p:sldId id="401" r:id="rId40"/>
    <p:sldId id="402" r:id="rId41"/>
    <p:sldId id="403" r:id="rId42"/>
    <p:sldId id="404" r:id="rId43"/>
    <p:sldId id="405" r:id="rId44"/>
    <p:sldId id="406" r:id="rId45"/>
    <p:sldId id="407" r:id="rId46"/>
    <p:sldId id="408" r:id="rId47"/>
    <p:sldId id="409" r:id="rId48"/>
    <p:sldId id="410" r:id="rId49"/>
    <p:sldId id="274" r:id="rId50"/>
    <p:sldId id="275" r:id="rId51"/>
    <p:sldId id="276" r:id="rId52"/>
    <p:sldId id="277" r:id="rId53"/>
    <p:sldId id="278" r:id="rId54"/>
    <p:sldId id="279" r:id="rId55"/>
    <p:sldId id="280" r:id="rId56"/>
    <p:sldId id="281" r:id="rId57"/>
    <p:sldId id="282" r:id="rId58"/>
    <p:sldId id="321" r:id="rId59"/>
    <p:sldId id="322" r:id="rId60"/>
    <p:sldId id="323" r:id="rId61"/>
    <p:sldId id="301" r:id="rId62"/>
    <p:sldId id="336" r:id="rId63"/>
    <p:sldId id="335" r:id="rId64"/>
    <p:sldId id="334" r:id="rId65"/>
    <p:sldId id="284" r:id="rId66"/>
    <p:sldId id="303" r:id="rId67"/>
    <p:sldId id="304" r:id="rId68"/>
    <p:sldId id="283" r:id="rId69"/>
    <p:sldId id="341" r:id="rId70"/>
    <p:sldId id="342" r:id="rId71"/>
    <p:sldId id="310" r:id="rId72"/>
    <p:sldId id="312" r:id="rId73"/>
    <p:sldId id="314" r:id="rId74"/>
    <p:sldId id="315" r:id="rId75"/>
    <p:sldId id="316" r:id="rId76"/>
    <p:sldId id="317" r:id="rId77"/>
    <p:sldId id="318" r:id="rId78"/>
    <p:sldId id="319" r:id="rId79"/>
    <p:sldId id="391" r:id="rId80"/>
    <p:sldId id="392" r:id="rId81"/>
    <p:sldId id="343" r:id="rId82"/>
    <p:sldId id="344" r:id="rId83"/>
    <p:sldId id="345" r:id="rId84"/>
    <p:sldId id="346" r:id="rId85"/>
    <p:sldId id="347" r:id="rId86"/>
    <p:sldId id="348" r:id="rId87"/>
    <p:sldId id="349" r:id="rId88"/>
    <p:sldId id="350" r:id="rId89"/>
    <p:sldId id="351" r:id="rId90"/>
    <p:sldId id="324" r:id="rId91"/>
    <p:sldId id="325" r:id="rId92"/>
    <p:sldId id="338" r:id="rId93"/>
    <p:sldId id="337" r:id="rId94"/>
    <p:sldId id="327" r:id="rId95"/>
    <p:sldId id="328" r:id="rId96"/>
    <p:sldId id="329" r:id="rId97"/>
    <p:sldId id="330" r:id="rId98"/>
    <p:sldId id="331" r:id="rId99"/>
    <p:sldId id="339" r:id="rId100"/>
    <p:sldId id="332" r:id="rId101"/>
    <p:sldId id="333" r:id="rId102"/>
    <p:sldId id="340" r:id="rId103"/>
    <p:sldId id="393" r:id="rId104"/>
    <p:sldId id="352" r:id="rId105"/>
    <p:sldId id="381" r:id="rId106"/>
    <p:sldId id="382" r:id="rId107"/>
    <p:sldId id="426" r:id="rId108"/>
    <p:sldId id="383" r:id="rId109"/>
    <p:sldId id="384" r:id="rId110"/>
    <p:sldId id="385" r:id="rId111"/>
    <p:sldId id="386" r:id="rId112"/>
    <p:sldId id="387" r:id="rId113"/>
    <p:sldId id="388" r:id="rId114"/>
    <p:sldId id="389" r:id="rId115"/>
    <p:sldId id="353" r:id="rId116"/>
    <p:sldId id="356" r:id="rId117"/>
    <p:sldId id="358" r:id="rId118"/>
    <p:sldId id="357" r:id="rId119"/>
    <p:sldId id="359" r:id="rId120"/>
    <p:sldId id="360" r:id="rId121"/>
    <p:sldId id="361" r:id="rId122"/>
    <p:sldId id="362" r:id="rId123"/>
    <p:sldId id="363" r:id="rId124"/>
    <p:sldId id="364" r:id="rId125"/>
    <p:sldId id="365" r:id="rId126"/>
    <p:sldId id="366" r:id="rId127"/>
    <p:sldId id="367" r:id="rId128"/>
    <p:sldId id="368" r:id="rId129"/>
    <p:sldId id="369" r:id="rId130"/>
    <p:sldId id="370" r:id="rId131"/>
    <p:sldId id="371" r:id="rId132"/>
    <p:sldId id="372" r:id="rId133"/>
    <p:sldId id="373" r:id="rId134"/>
    <p:sldId id="418" r:id="rId135"/>
    <p:sldId id="419" r:id="rId136"/>
    <p:sldId id="374" r:id="rId137"/>
    <p:sldId id="375" r:id="rId138"/>
    <p:sldId id="376" r:id="rId139"/>
    <p:sldId id="377" r:id="rId140"/>
    <p:sldId id="378" r:id="rId141"/>
    <p:sldId id="379" r:id="rId142"/>
    <p:sldId id="380" r:id="rId143"/>
    <p:sldId id="420" r:id="rId144"/>
    <p:sldId id="421" r:id="rId145"/>
    <p:sldId id="422" r:id="rId146"/>
    <p:sldId id="423" r:id="rId147"/>
    <p:sldId id="424" r:id="rId1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499"/>
    <a:srgbClr val="5294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notesMaster" Target="notesMasters/notesMaster1.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29244-16BF-49D3-A89B-6BDB865C454F}" type="datetimeFigureOut">
              <a:rPr lang="en-US" smtClean="0"/>
              <a:t>22-Mar-19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E93F49-0724-470B-9E3B-FB1B51D519F6}" type="slidenum">
              <a:rPr lang="en-US" smtClean="0"/>
              <a:t>‹#›</a:t>
            </a:fld>
            <a:endParaRPr lang="en-US"/>
          </a:p>
        </p:txBody>
      </p:sp>
    </p:spTree>
    <p:extLst>
      <p:ext uri="{BB962C8B-B14F-4D97-AF65-F5344CB8AC3E}">
        <p14:creationId xmlns:p14="http://schemas.microsoft.com/office/powerpoint/2010/main" val="2193090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Footer Placeholder 3"/>
          <p:cNvSpPr>
            <a:spLocks noGrp="1"/>
          </p:cNvSpPr>
          <p:nvPr>
            <p:ph type="ftr" sz="quarter" idx="4"/>
          </p:nvPr>
        </p:nvSpPr>
        <p:spPr/>
        <p:txBody>
          <a:bodyPr/>
          <a:lstStyle/>
          <a:p>
            <a:endParaRPr lang="cs-CZ"/>
          </a:p>
        </p:txBody>
      </p:sp>
      <p:sp>
        <p:nvSpPr>
          <p:cNvPr id="5" name="Slide Number Placeholder 4"/>
          <p:cNvSpPr>
            <a:spLocks noGrp="1"/>
          </p:cNvSpPr>
          <p:nvPr>
            <p:ph type="sldNum" sz="quarter" idx="5"/>
          </p:nvPr>
        </p:nvSpPr>
        <p:spPr/>
        <p:txBody>
          <a:bodyPr/>
          <a:lstStyle/>
          <a:p>
            <a:fld id="{74477E90-4C3A-1A40-BB34-28A95E688A19}" type="slidenum">
              <a:rPr lang="cs-CZ" smtClean="0"/>
              <a:t>1</a:t>
            </a:fld>
            <a:endParaRPr lang="cs-CZ"/>
          </a:p>
        </p:txBody>
      </p:sp>
    </p:spTree>
    <p:extLst>
      <p:ext uri="{BB962C8B-B14F-4D97-AF65-F5344CB8AC3E}">
        <p14:creationId xmlns:p14="http://schemas.microsoft.com/office/powerpoint/2010/main" val="3600167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20</a:t>
            </a:fld>
            <a:endParaRPr lang="en-US" dirty="0"/>
          </a:p>
        </p:txBody>
      </p:sp>
    </p:spTree>
    <p:extLst>
      <p:ext uri="{BB962C8B-B14F-4D97-AF65-F5344CB8AC3E}">
        <p14:creationId xmlns:p14="http://schemas.microsoft.com/office/powerpoint/2010/main" val="309408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21</a:t>
            </a:fld>
            <a:endParaRPr lang="en-US" dirty="0"/>
          </a:p>
        </p:txBody>
      </p:sp>
    </p:spTree>
    <p:extLst>
      <p:ext uri="{BB962C8B-B14F-4D97-AF65-F5344CB8AC3E}">
        <p14:creationId xmlns:p14="http://schemas.microsoft.com/office/powerpoint/2010/main" val="1200583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22</a:t>
            </a:fld>
            <a:endParaRPr lang="en-US"/>
          </a:p>
        </p:txBody>
      </p:sp>
    </p:spTree>
    <p:extLst>
      <p:ext uri="{BB962C8B-B14F-4D97-AF65-F5344CB8AC3E}">
        <p14:creationId xmlns:p14="http://schemas.microsoft.com/office/powerpoint/2010/main" val="411071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23</a:t>
            </a:fld>
            <a:endParaRPr lang="en-US"/>
          </a:p>
        </p:txBody>
      </p:sp>
    </p:spTree>
    <p:extLst>
      <p:ext uri="{BB962C8B-B14F-4D97-AF65-F5344CB8AC3E}">
        <p14:creationId xmlns:p14="http://schemas.microsoft.com/office/powerpoint/2010/main" val="475294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24</a:t>
            </a:fld>
            <a:endParaRPr lang="en-US"/>
          </a:p>
        </p:txBody>
      </p:sp>
    </p:spTree>
    <p:extLst>
      <p:ext uri="{BB962C8B-B14F-4D97-AF65-F5344CB8AC3E}">
        <p14:creationId xmlns:p14="http://schemas.microsoft.com/office/powerpoint/2010/main" val="1388124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25</a:t>
            </a:fld>
            <a:endParaRPr lang="en-US"/>
          </a:p>
        </p:txBody>
      </p:sp>
    </p:spTree>
    <p:extLst>
      <p:ext uri="{BB962C8B-B14F-4D97-AF65-F5344CB8AC3E}">
        <p14:creationId xmlns:p14="http://schemas.microsoft.com/office/powerpoint/2010/main" val="943260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26</a:t>
            </a:fld>
            <a:endParaRPr lang="en-US"/>
          </a:p>
        </p:txBody>
      </p:sp>
    </p:spTree>
    <p:extLst>
      <p:ext uri="{BB962C8B-B14F-4D97-AF65-F5344CB8AC3E}">
        <p14:creationId xmlns:p14="http://schemas.microsoft.com/office/powerpoint/2010/main" val="1371527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27</a:t>
            </a:fld>
            <a:endParaRPr lang="en-US"/>
          </a:p>
        </p:txBody>
      </p:sp>
    </p:spTree>
    <p:extLst>
      <p:ext uri="{BB962C8B-B14F-4D97-AF65-F5344CB8AC3E}">
        <p14:creationId xmlns:p14="http://schemas.microsoft.com/office/powerpoint/2010/main" val="377559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28</a:t>
            </a:fld>
            <a:endParaRPr lang="en-US"/>
          </a:p>
        </p:txBody>
      </p:sp>
    </p:spTree>
    <p:extLst>
      <p:ext uri="{BB962C8B-B14F-4D97-AF65-F5344CB8AC3E}">
        <p14:creationId xmlns:p14="http://schemas.microsoft.com/office/powerpoint/2010/main" val="2419892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29</a:t>
            </a:fld>
            <a:endParaRPr lang="en-US"/>
          </a:p>
        </p:txBody>
      </p:sp>
    </p:spTree>
    <p:extLst>
      <p:ext uri="{BB962C8B-B14F-4D97-AF65-F5344CB8AC3E}">
        <p14:creationId xmlns:p14="http://schemas.microsoft.com/office/powerpoint/2010/main" val="3075687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Footer Placeholder 3"/>
          <p:cNvSpPr>
            <a:spLocks noGrp="1"/>
          </p:cNvSpPr>
          <p:nvPr>
            <p:ph type="ftr" sz="quarter" idx="4"/>
          </p:nvPr>
        </p:nvSpPr>
        <p:spPr/>
        <p:txBody>
          <a:bodyPr/>
          <a:lstStyle/>
          <a:p>
            <a:endParaRPr lang="cs-CZ"/>
          </a:p>
        </p:txBody>
      </p:sp>
      <p:sp>
        <p:nvSpPr>
          <p:cNvPr id="5" name="Slide Number Placeholder 4"/>
          <p:cNvSpPr>
            <a:spLocks noGrp="1"/>
          </p:cNvSpPr>
          <p:nvPr>
            <p:ph type="sldNum" sz="quarter" idx="5"/>
          </p:nvPr>
        </p:nvSpPr>
        <p:spPr/>
        <p:txBody>
          <a:bodyPr/>
          <a:lstStyle/>
          <a:p>
            <a:fld id="{74477E90-4C3A-1A40-BB34-28A95E688A19}" type="slidenum">
              <a:rPr lang="cs-CZ" smtClean="0"/>
              <a:t>2</a:t>
            </a:fld>
            <a:endParaRPr lang="cs-CZ"/>
          </a:p>
        </p:txBody>
      </p:sp>
    </p:spTree>
    <p:extLst>
      <p:ext uri="{BB962C8B-B14F-4D97-AF65-F5344CB8AC3E}">
        <p14:creationId xmlns:p14="http://schemas.microsoft.com/office/powerpoint/2010/main" val="723772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30</a:t>
            </a:fld>
            <a:endParaRPr lang="en-US"/>
          </a:p>
        </p:txBody>
      </p:sp>
    </p:spTree>
    <p:extLst>
      <p:ext uri="{BB962C8B-B14F-4D97-AF65-F5344CB8AC3E}">
        <p14:creationId xmlns:p14="http://schemas.microsoft.com/office/powerpoint/2010/main" val="2911973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31</a:t>
            </a:fld>
            <a:endParaRPr lang="en-US"/>
          </a:p>
        </p:txBody>
      </p:sp>
    </p:spTree>
    <p:extLst>
      <p:ext uri="{BB962C8B-B14F-4D97-AF65-F5344CB8AC3E}">
        <p14:creationId xmlns:p14="http://schemas.microsoft.com/office/powerpoint/2010/main" val="1330273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32</a:t>
            </a:fld>
            <a:endParaRPr lang="en-US"/>
          </a:p>
        </p:txBody>
      </p:sp>
    </p:spTree>
    <p:extLst>
      <p:ext uri="{BB962C8B-B14F-4D97-AF65-F5344CB8AC3E}">
        <p14:creationId xmlns:p14="http://schemas.microsoft.com/office/powerpoint/2010/main" val="1179727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33</a:t>
            </a:fld>
            <a:endParaRPr lang="en-US"/>
          </a:p>
        </p:txBody>
      </p:sp>
    </p:spTree>
    <p:extLst>
      <p:ext uri="{BB962C8B-B14F-4D97-AF65-F5344CB8AC3E}">
        <p14:creationId xmlns:p14="http://schemas.microsoft.com/office/powerpoint/2010/main" val="3653092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34</a:t>
            </a:fld>
            <a:endParaRPr lang="en-US"/>
          </a:p>
        </p:txBody>
      </p:sp>
    </p:spTree>
    <p:extLst>
      <p:ext uri="{BB962C8B-B14F-4D97-AF65-F5344CB8AC3E}">
        <p14:creationId xmlns:p14="http://schemas.microsoft.com/office/powerpoint/2010/main" val="1530151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35</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883239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36</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1456794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37</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1207156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38</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2878671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39</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3592019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18F5428-F158-4140-AC2A-7BA1A369D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99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40</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3249130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41</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3886479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42</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2078049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43</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1173977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44</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1766145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45</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2149190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fld id="{10F54A47-7FC6-44E5-BC52-B32C3E426679}" type="slidenum">
              <a:rPr lang="en-US" altLang="cs-CZ"/>
              <a:pPr eaLnBrk="1" hangingPunct="1"/>
              <a:t>46</a:t>
            </a:fld>
            <a:endParaRPr lang="en-US" altLang="cs-CZ"/>
          </a:p>
        </p:txBody>
      </p:sp>
      <p:sp>
        <p:nvSpPr>
          <p:cNvPr id="20483"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endParaRPr lang="en-US" altLang="cs-CZ" dirty="0" smtClean="0"/>
          </a:p>
        </p:txBody>
      </p:sp>
    </p:spTree>
    <p:extLst>
      <p:ext uri="{BB962C8B-B14F-4D97-AF65-F5344CB8AC3E}">
        <p14:creationId xmlns:p14="http://schemas.microsoft.com/office/powerpoint/2010/main" val="2253986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67</a:t>
            </a:fld>
            <a:endParaRPr lang="en-US" dirty="0"/>
          </a:p>
        </p:txBody>
      </p:sp>
    </p:spTree>
    <p:extLst>
      <p:ext uri="{BB962C8B-B14F-4D97-AF65-F5344CB8AC3E}">
        <p14:creationId xmlns:p14="http://schemas.microsoft.com/office/powerpoint/2010/main" val="825900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74</a:t>
            </a:fld>
            <a:endParaRPr lang="en-US" dirty="0"/>
          </a:p>
        </p:txBody>
      </p:sp>
    </p:spTree>
    <p:extLst>
      <p:ext uri="{BB962C8B-B14F-4D97-AF65-F5344CB8AC3E}">
        <p14:creationId xmlns:p14="http://schemas.microsoft.com/office/powerpoint/2010/main" val="3813169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80</a:t>
            </a:fld>
            <a:endParaRPr lang="en-US" dirty="0"/>
          </a:p>
        </p:txBody>
      </p:sp>
    </p:spTree>
    <p:extLst>
      <p:ext uri="{BB962C8B-B14F-4D97-AF65-F5344CB8AC3E}">
        <p14:creationId xmlns:p14="http://schemas.microsoft.com/office/powerpoint/2010/main" val="241610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18F5428-F158-4140-AC2A-7BA1A369D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553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81</a:t>
            </a:fld>
            <a:endParaRPr lang="en-US" dirty="0"/>
          </a:p>
        </p:txBody>
      </p:sp>
    </p:spTree>
    <p:extLst>
      <p:ext uri="{BB962C8B-B14F-4D97-AF65-F5344CB8AC3E}">
        <p14:creationId xmlns:p14="http://schemas.microsoft.com/office/powerpoint/2010/main" val="1492801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82</a:t>
            </a:fld>
            <a:endParaRPr lang="en-US" dirty="0"/>
          </a:p>
        </p:txBody>
      </p:sp>
    </p:spTree>
    <p:extLst>
      <p:ext uri="{BB962C8B-B14F-4D97-AF65-F5344CB8AC3E}">
        <p14:creationId xmlns:p14="http://schemas.microsoft.com/office/powerpoint/2010/main" val="3097136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83</a:t>
            </a:fld>
            <a:endParaRPr lang="en-US" dirty="0"/>
          </a:p>
        </p:txBody>
      </p:sp>
    </p:spTree>
    <p:extLst>
      <p:ext uri="{BB962C8B-B14F-4D97-AF65-F5344CB8AC3E}">
        <p14:creationId xmlns:p14="http://schemas.microsoft.com/office/powerpoint/2010/main" val="2659845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84</a:t>
            </a:fld>
            <a:endParaRPr lang="en-US" dirty="0"/>
          </a:p>
        </p:txBody>
      </p:sp>
    </p:spTree>
    <p:extLst>
      <p:ext uri="{BB962C8B-B14F-4D97-AF65-F5344CB8AC3E}">
        <p14:creationId xmlns:p14="http://schemas.microsoft.com/office/powerpoint/2010/main" val="2106303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85</a:t>
            </a:fld>
            <a:endParaRPr lang="en-US" dirty="0"/>
          </a:p>
        </p:txBody>
      </p:sp>
    </p:spTree>
    <p:extLst>
      <p:ext uri="{BB962C8B-B14F-4D97-AF65-F5344CB8AC3E}">
        <p14:creationId xmlns:p14="http://schemas.microsoft.com/office/powerpoint/2010/main" val="641269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86</a:t>
            </a:fld>
            <a:endParaRPr lang="en-US" dirty="0"/>
          </a:p>
        </p:txBody>
      </p:sp>
    </p:spTree>
    <p:extLst>
      <p:ext uri="{BB962C8B-B14F-4D97-AF65-F5344CB8AC3E}">
        <p14:creationId xmlns:p14="http://schemas.microsoft.com/office/powerpoint/2010/main" val="2984779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102</a:t>
            </a:fld>
            <a:endParaRPr lang="en-US" dirty="0"/>
          </a:p>
        </p:txBody>
      </p:sp>
    </p:spTree>
    <p:extLst>
      <p:ext uri="{BB962C8B-B14F-4D97-AF65-F5344CB8AC3E}">
        <p14:creationId xmlns:p14="http://schemas.microsoft.com/office/powerpoint/2010/main" val="2314165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115</a:t>
            </a:fld>
            <a:endParaRPr lang="en-US" dirty="0"/>
          </a:p>
        </p:txBody>
      </p:sp>
    </p:spTree>
    <p:extLst>
      <p:ext uri="{BB962C8B-B14F-4D97-AF65-F5344CB8AC3E}">
        <p14:creationId xmlns:p14="http://schemas.microsoft.com/office/powerpoint/2010/main" val="474166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8F5428-F158-4140-AC2A-7BA1A369D756}" type="slidenum">
              <a:rPr lang="en-US" smtClean="0"/>
              <a:t>123</a:t>
            </a:fld>
            <a:endParaRPr lang="en-US" dirty="0"/>
          </a:p>
        </p:txBody>
      </p:sp>
    </p:spTree>
    <p:extLst>
      <p:ext uri="{BB962C8B-B14F-4D97-AF65-F5344CB8AC3E}">
        <p14:creationId xmlns:p14="http://schemas.microsoft.com/office/powerpoint/2010/main" val="23946589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130</a:t>
            </a:fld>
            <a:endParaRPr lang="en-US" dirty="0"/>
          </a:p>
        </p:txBody>
      </p:sp>
    </p:spTree>
    <p:extLst>
      <p:ext uri="{BB962C8B-B14F-4D97-AF65-F5344CB8AC3E}">
        <p14:creationId xmlns:p14="http://schemas.microsoft.com/office/powerpoint/2010/main" val="2719304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18F5428-F158-4140-AC2A-7BA1A369D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910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131</a:t>
            </a:fld>
            <a:endParaRPr lang="en-US" dirty="0"/>
          </a:p>
        </p:txBody>
      </p:sp>
    </p:spTree>
    <p:extLst>
      <p:ext uri="{BB962C8B-B14F-4D97-AF65-F5344CB8AC3E}">
        <p14:creationId xmlns:p14="http://schemas.microsoft.com/office/powerpoint/2010/main" val="2740452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132</a:t>
            </a:fld>
            <a:endParaRPr lang="en-US" dirty="0"/>
          </a:p>
        </p:txBody>
      </p:sp>
    </p:spTree>
    <p:extLst>
      <p:ext uri="{BB962C8B-B14F-4D97-AF65-F5344CB8AC3E}">
        <p14:creationId xmlns:p14="http://schemas.microsoft.com/office/powerpoint/2010/main" val="658668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133</a:t>
            </a:fld>
            <a:endParaRPr lang="en-US" dirty="0"/>
          </a:p>
        </p:txBody>
      </p:sp>
    </p:spTree>
    <p:extLst>
      <p:ext uri="{BB962C8B-B14F-4D97-AF65-F5344CB8AC3E}">
        <p14:creationId xmlns:p14="http://schemas.microsoft.com/office/powerpoint/2010/main" val="37716650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134</a:t>
            </a:fld>
            <a:endParaRPr lang="en-US" dirty="0"/>
          </a:p>
        </p:txBody>
      </p:sp>
    </p:spTree>
    <p:extLst>
      <p:ext uri="{BB962C8B-B14F-4D97-AF65-F5344CB8AC3E}">
        <p14:creationId xmlns:p14="http://schemas.microsoft.com/office/powerpoint/2010/main" val="3970451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135</a:t>
            </a:fld>
            <a:endParaRPr lang="en-US" dirty="0"/>
          </a:p>
        </p:txBody>
      </p:sp>
    </p:spTree>
    <p:extLst>
      <p:ext uri="{BB962C8B-B14F-4D97-AF65-F5344CB8AC3E}">
        <p14:creationId xmlns:p14="http://schemas.microsoft.com/office/powerpoint/2010/main" val="2620851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136</a:t>
            </a:fld>
            <a:endParaRPr lang="en-US" dirty="0"/>
          </a:p>
        </p:txBody>
      </p:sp>
    </p:spTree>
    <p:extLst>
      <p:ext uri="{BB962C8B-B14F-4D97-AF65-F5344CB8AC3E}">
        <p14:creationId xmlns:p14="http://schemas.microsoft.com/office/powerpoint/2010/main" val="41264554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137</a:t>
            </a:fld>
            <a:endParaRPr lang="en-US" dirty="0"/>
          </a:p>
        </p:txBody>
      </p:sp>
    </p:spTree>
    <p:extLst>
      <p:ext uri="{BB962C8B-B14F-4D97-AF65-F5344CB8AC3E}">
        <p14:creationId xmlns:p14="http://schemas.microsoft.com/office/powerpoint/2010/main" val="25324986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138</a:t>
            </a:fld>
            <a:endParaRPr lang="en-US" dirty="0"/>
          </a:p>
        </p:txBody>
      </p:sp>
    </p:spTree>
    <p:extLst>
      <p:ext uri="{BB962C8B-B14F-4D97-AF65-F5344CB8AC3E}">
        <p14:creationId xmlns:p14="http://schemas.microsoft.com/office/powerpoint/2010/main" val="5675769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139</a:t>
            </a:fld>
            <a:endParaRPr lang="en-US" dirty="0"/>
          </a:p>
        </p:txBody>
      </p:sp>
    </p:spTree>
    <p:extLst>
      <p:ext uri="{BB962C8B-B14F-4D97-AF65-F5344CB8AC3E}">
        <p14:creationId xmlns:p14="http://schemas.microsoft.com/office/powerpoint/2010/main" val="16911149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140</a:t>
            </a:fld>
            <a:endParaRPr lang="en-US" dirty="0"/>
          </a:p>
        </p:txBody>
      </p:sp>
    </p:spTree>
    <p:extLst>
      <p:ext uri="{BB962C8B-B14F-4D97-AF65-F5344CB8AC3E}">
        <p14:creationId xmlns:p14="http://schemas.microsoft.com/office/powerpoint/2010/main" val="226811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18F5428-F158-4140-AC2A-7BA1A369D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8256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141</a:t>
            </a:fld>
            <a:endParaRPr lang="en-US" dirty="0"/>
          </a:p>
        </p:txBody>
      </p:sp>
    </p:spTree>
    <p:extLst>
      <p:ext uri="{BB962C8B-B14F-4D97-AF65-F5344CB8AC3E}">
        <p14:creationId xmlns:p14="http://schemas.microsoft.com/office/powerpoint/2010/main" val="28712143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142</a:t>
            </a:fld>
            <a:endParaRPr lang="en-US" dirty="0"/>
          </a:p>
        </p:txBody>
      </p:sp>
    </p:spTree>
    <p:extLst>
      <p:ext uri="{BB962C8B-B14F-4D97-AF65-F5344CB8AC3E}">
        <p14:creationId xmlns:p14="http://schemas.microsoft.com/office/powerpoint/2010/main" val="32431446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143</a:t>
            </a:fld>
            <a:endParaRPr lang="en-US" dirty="0"/>
          </a:p>
        </p:txBody>
      </p:sp>
    </p:spTree>
    <p:extLst>
      <p:ext uri="{BB962C8B-B14F-4D97-AF65-F5344CB8AC3E}">
        <p14:creationId xmlns:p14="http://schemas.microsoft.com/office/powerpoint/2010/main" val="9274765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144</a:t>
            </a:fld>
            <a:endParaRPr lang="en-US" dirty="0"/>
          </a:p>
        </p:txBody>
      </p:sp>
    </p:spTree>
    <p:extLst>
      <p:ext uri="{BB962C8B-B14F-4D97-AF65-F5344CB8AC3E}">
        <p14:creationId xmlns:p14="http://schemas.microsoft.com/office/powerpoint/2010/main" val="41132156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145</a:t>
            </a:fld>
            <a:endParaRPr lang="en-US" dirty="0"/>
          </a:p>
        </p:txBody>
      </p:sp>
    </p:spTree>
    <p:extLst>
      <p:ext uri="{BB962C8B-B14F-4D97-AF65-F5344CB8AC3E}">
        <p14:creationId xmlns:p14="http://schemas.microsoft.com/office/powerpoint/2010/main" val="2951448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18F5428-F158-4140-AC2A-7BA1A369D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49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18F5428-F158-4140-AC2A-7BA1A369D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131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5428-F158-4140-AC2A-7BA1A369D756}" type="slidenum">
              <a:rPr lang="en-US" smtClean="0"/>
              <a:t>19</a:t>
            </a:fld>
            <a:endParaRPr lang="en-US"/>
          </a:p>
        </p:txBody>
      </p:sp>
    </p:spTree>
    <p:extLst>
      <p:ext uri="{BB962C8B-B14F-4D97-AF65-F5344CB8AC3E}">
        <p14:creationId xmlns:p14="http://schemas.microsoft.com/office/powerpoint/2010/main" val="2786083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279F83-550A-4A2E-8E0A-4C1C11EB5F37}" type="datetimeFigureOut">
              <a:rPr lang="en-US" smtClean="0"/>
              <a:t>22-Mar-19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311C0-A649-45E9-908C-0E45A86A6BA7}" type="slidenum">
              <a:rPr lang="en-US" smtClean="0"/>
              <a:t>‹#›</a:t>
            </a:fld>
            <a:endParaRPr lang="en-US"/>
          </a:p>
        </p:txBody>
      </p:sp>
      <p:pic>
        <p:nvPicPr>
          <p:cNvPr id="7" name="Obrázek 116" descr="Obsah obrázku objekt, hodiny, interiér&#10;&#10;&#10;&#10;Popis se vygeneroval automaticky.">
            <a:extLst>
              <a:ext uri="{FF2B5EF4-FFF2-40B4-BE49-F238E27FC236}">
                <a16:creationId xmlns:a16="http://schemas.microsoft.com/office/drawing/2014/main" id="{F769A674-0C2E-6F4A-9D0D-18FAA4C606CF}"/>
              </a:ext>
            </a:extLst>
          </p:cNvPr>
          <p:cNvPicPr>
            <a:picLocks noChangeAspect="1"/>
          </p:cNvPicPr>
          <p:nvPr userDrawn="1"/>
        </p:nvPicPr>
        <p:blipFill>
          <a:blip r:embed="rId2"/>
          <a:stretch>
            <a:fillRect/>
          </a:stretch>
        </p:blipFill>
        <p:spPr>
          <a:xfrm>
            <a:off x="258386" y="243342"/>
            <a:ext cx="3075018" cy="295794"/>
          </a:xfrm>
          <a:prstGeom prst="rect">
            <a:avLst/>
          </a:prstGeom>
        </p:spPr>
      </p:pic>
      <p:pic>
        <p:nvPicPr>
          <p:cNvPr id="8" name="Obrázek 1" descr="http://www.msmt.cz/uploads/OP_VVV/Pravidla_pro_publicitu/logolinky/Logolink_OP_VVV_hor_barva_cz.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399906" y="-448"/>
            <a:ext cx="3530440" cy="783374"/>
          </a:xfrm>
          <a:prstGeom prst="rect">
            <a:avLst/>
          </a:prstGeom>
          <a:noFill/>
          <a:ln>
            <a:noFill/>
          </a:ln>
        </p:spPr>
      </p:pic>
    </p:spTree>
    <p:extLst>
      <p:ext uri="{BB962C8B-B14F-4D97-AF65-F5344CB8AC3E}">
        <p14:creationId xmlns:p14="http://schemas.microsoft.com/office/powerpoint/2010/main" val="362847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279F83-550A-4A2E-8E0A-4C1C11EB5F37}" type="datetimeFigureOut">
              <a:rPr lang="en-US" smtClean="0"/>
              <a:t>22-Mar-19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311C0-A649-45E9-908C-0E45A86A6BA7}" type="slidenum">
              <a:rPr lang="en-US" smtClean="0"/>
              <a:t>‹#›</a:t>
            </a:fld>
            <a:endParaRPr lang="en-US"/>
          </a:p>
        </p:txBody>
      </p:sp>
    </p:spTree>
    <p:extLst>
      <p:ext uri="{BB962C8B-B14F-4D97-AF65-F5344CB8AC3E}">
        <p14:creationId xmlns:p14="http://schemas.microsoft.com/office/powerpoint/2010/main" val="158209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279F83-550A-4A2E-8E0A-4C1C11EB5F37}" type="datetimeFigureOut">
              <a:rPr lang="en-US" smtClean="0"/>
              <a:t>22-Mar-19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311C0-A649-45E9-908C-0E45A86A6BA7}" type="slidenum">
              <a:rPr lang="en-US" smtClean="0"/>
              <a:t>‹#›</a:t>
            </a:fld>
            <a:endParaRPr lang="en-US"/>
          </a:p>
        </p:txBody>
      </p:sp>
    </p:spTree>
    <p:extLst>
      <p:ext uri="{BB962C8B-B14F-4D97-AF65-F5344CB8AC3E}">
        <p14:creationId xmlns:p14="http://schemas.microsoft.com/office/powerpoint/2010/main" val="870131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4377"/>
            <a:fld id="{3471F17D-C1B2-4D75-9861-D6B70B89A1F0}"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1156290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377"/>
            <a:fld id="{E3E39224-FEC8-490E-AE36-489457C4393F}"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972605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2"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377"/>
            <a:fld id="{85C0EF04-4647-4BA1-A812-2DF4C6C0683D}"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2696274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1"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4377"/>
            <a:fld id="{201FF277-C9C9-422A-98B9-C53029058E2F}"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2507518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4377"/>
            <a:fld id="{F19EC544-650E-4AB3-9FBF-11FE6EACC8F1}"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258433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4377"/>
            <a:fld id="{0ED59928-811B-4838-9398-CAFAAB6B611B}"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377"/>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3970787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D6DAFF36-9294-47A4-BC0E-986AB3B69013}"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3456564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9" y="2057401"/>
            <a:ext cx="393223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377"/>
            <a:fld id="{41997D33-7EB6-417D-B497-BC6F9B085AAC}"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51331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279F83-550A-4A2E-8E0A-4C1C11EB5F37}" type="datetimeFigureOut">
              <a:rPr lang="en-US" smtClean="0"/>
              <a:t>22-Mar-19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311C0-A649-45E9-908C-0E45A86A6BA7}" type="slidenum">
              <a:rPr lang="en-US" smtClean="0"/>
              <a:t>‹#›</a:t>
            </a:fld>
            <a:endParaRPr lang="en-US"/>
          </a:p>
        </p:txBody>
      </p:sp>
    </p:spTree>
    <p:extLst>
      <p:ext uri="{BB962C8B-B14F-4D97-AF65-F5344CB8AC3E}">
        <p14:creationId xmlns:p14="http://schemas.microsoft.com/office/powerpoint/2010/main" val="859694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9" y="2057401"/>
            <a:ext cx="393223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377"/>
            <a:fld id="{63171B70-B418-493B-B3B0-8F55B11650CC}"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3120692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377"/>
            <a:fld id="{79048E61-C80F-4A0D-B129-743B22419555}"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675796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377"/>
            <a:fld id="{8096A2C4-6464-4921-9FD3-980601E0C8E2}"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935998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p:txBody>
          <a:bodyPr/>
          <a:lstStyle>
            <a:lvl1pPr>
              <a:defRPr/>
            </a:lvl1pPr>
          </a:lstStyle>
          <a:p>
            <a:pPr defTabSz="914377">
              <a:defRPr/>
            </a:pPr>
            <a:endParaRPr lang="en-US">
              <a:solidFill>
                <a:prstClr val="black">
                  <a:tint val="75000"/>
                </a:prstClr>
              </a:solidFill>
            </a:endParaRPr>
          </a:p>
        </p:txBody>
      </p:sp>
      <p:sp>
        <p:nvSpPr>
          <p:cNvPr id="6" name="Rectangle 3"/>
          <p:cNvSpPr>
            <a:spLocks noGrp="1" noChangeArrowheads="1"/>
          </p:cNvSpPr>
          <p:nvPr>
            <p:ph type="sldNum" sz="quarter" idx="11"/>
          </p:nvPr>
        </p:nvSpPr>
        <p:spPr/>
        <p:txBody>
          <a:bodyPr/>
          <a:lstStyle>
            <a:lvl1pPr>
              <a:defRPr/>
            </a:lvl1pPr>
          </a:lstStyle>
          <a:p>
            <a:pPr defTabSz="914377"/>
            <a:fld id="{45F4E6F5-1DD5-4AC1-8962-18CE0CDCDBB0}" type="slidenum">
              <a:rPr lang="en-US" altLang="cs-CZ" smtClean="0">
                <a:solidFill>
                  <a:prstClr val="black">
                    <a:tint val="75000"/>
                  </a:prstClr>
                </a:solidFill>
              </a:rPr>
              <a:pPr defTabSz="914377"/>
              <a:t>‹#›</a:t>
            </a:fld>
            <a:endParaRPr lang="en-US" altLang="cs-CZ">
              <a:solidFill>
                <a:prstClr val="black">
                  <a:tint val="75000"/>
                </a:prstClr>
              </a:solidFill>
            </a:endParaRPr>
          </a:p>
        </p:txBody>
      </p:sp>
      <p:sp>
        <p:nvSpPr>
          <p:cNvPr id="7" name="Rectangle 16"/>
          <p:cNvSpPr>
            <a:spLocks noGrp="1" noChangeArrowheads="1"/>
          </p:cNvSpPr>
          <p:nvPr>
            <p:ph type="dt" sz="half" idx="12"/>
          </p:nvPr>
        </p:nvSpPr>
        <p:spPr/>
        <p:txBody>
          <a:bodyPr/>
          <a:lstStyle>
            <a:lvl1pPr>
              <a:defRPr/>
            </a:lvl1pPr>
          </a:lstStyle>
          <a:p>
            <a:pPr defTabSz="914377">
              <a:defRPr/>
            </a:pPr>
            <a:endParaRPr lang="en-US">
              <a:solidFill>
                <a:prstClr val="black">
                  <a:tint val="75000"/>
                </a:prstClr>
              </a:solidFill>
            </a:endParaRPr>
          </a:p>
        </p:txBody>
      </p:sp>
    </p:spTree>
    <p:extLst>
      <p:ext uri="{BB962C8B-B14F-4D97-AF65-F5344CB8AC3E}">
        <p14:creationId xmlns:p14="http://schemas.microsoft.com/office/powerpoint/2010/main" val="394178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4377"/>
            <a:fld id="{3471F17D-C1B2-4D75-9861-D6B70B89A1F0}"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1359791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377"/>
            <a:fld id="{E3E39224-FEC8-490E-AE36-489457C4393F}"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896574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4377"/>
            <a:fld id="{85C0EF04-4647-4BA1-A812-2DF4C6C0683D}"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4267639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4377"/>
            <a:fld id="{201FF277-C9C9-422A-98B9-C53029058E2F}"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272641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4377"/>
            <a:fld id="{F19EC544-650E-4AB3-9FBF-11FE6EACC8F1}"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832778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4377"/>
            <a:fld id="{0ED59928-811B-4838-9398-CAFAAB6B611B}"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377"/>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103538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5279F83-550A-4A2E-8E0A-4C1C11EB5F37}" type="datetimeFigureOut">
              <a:rPr lang="en-US" smtClean="0"/>
              <a:t>22-Mar-19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6311C0-A649-45E9-908C-0E45A86A6BA7}" type="slidenum">
              <a:rPr lang="en-US" smtClean="0"/>
              <a:t>‹#›</a:t>
            </a:fld>
            <a:endParaRPr lang="en-US"/>
          </a:p>
        </p:txBody>
      </p:sp>
    </p:spTree>
    <p:extLst>
      <p:ext uri="{BB962C8B-B14F-4D97-AF65-F5344CB8AC3E}">
        <p14:creationId xmlns:p14="http://schemas.microsoft.com/office/powerpoint/2010/main" val="2058978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D6DAFF36-9294-47A4-BC0E-986AB3B69013}"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4099113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377"/>
            <a:fld id="{41997D33-7EB6-417D-B497-BC6F9B085AAC}"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916331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4377"/>
            <a:fld id="{63171B70-B418-493B-B3B0-8F55B11650CC}"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927307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377"/>
            <a:fld id="{79048E61-C80F-4A0D-B129-743B22419555}"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4175165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4377"/>
            <a:fld id="{8096A2C4-6464-4921-9FD3-980601E0C8E2}"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913139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p:txBody>
          <a:bodyPr/>
          <a:lstStyle>
            <a:lvl1pPr>
              <a:defRPr/>
            </a:lvl1pPr>
          </a:lstStyle>
          <a:p>
            <a:pPr defTabSz="914377">
              <a:defRPr/>
            </a:pPr>
            <a:endParaRPr lang="en-US">
              <a:solidFill>
                <a:prstClr val="black">
                  <a:tint val="75000"/>
                </a:prstClr>
              </a:solidFill>
            </a:endParaRPr>
          </a:p>
        </p:txBody>
      </p:sp>
      <p:sp>
        <p:nvSpPr>
          <p:cNvPr id="6" name="Rectangle 3"/>
          <p:cNvSpPr>
            <a:spLocks noGrp="1" noChangeArrowheads="1"/>
          </p:cNvSpPr>
          <p:nvPr>
            <p:ph type="sldNum" sz="quarter" idx="11"/>
          </p:nvPr>
        </p:nvSpPr>
        <p:spPr/>
        <p:txBody>
          <a:bodyPr/>
          <a:lstStyle>
            <a:lvl1pPr>
              <a:defRPr/>
            </a:lvl1pPr>
          </a:lstStyle>
          <a:p>
            <a:pPr defTabSz="914377"/>
            <a:fld id="{45F4E6F5-1DD5-4AC1-8962-18CE0CDCDBB0}" type="slidenum">
              <a:rPr lang="en-US" altLang="cs-CZ" smtClean="0">
                <a:solidFill>
                  <a:prstClr val="black">
                    <a:tint val="75000"/>
                  </a:prstClr>
                </a:solidFill>
              </a:rPr>
              <a:pPr defTabSz="914377"/>
              <a:t>‹#›</a:t>
            </a:fld>
            <a:endParaRPr lang="en-US" altLang="cs-CZ">
              <a:solidFill>
                <a:prstClr val="black">
                  <a:tint val="75000"/>
                </a:prstClr>
              </a:solidFill>
            </a:endParaRPr>
          </a:p>
        </p:txBody>
      </p:sp>
      <p:sp>
        <p:nvSpPr>
          <p:cNvPr id="7" name="Rectangle 16"/>
          <p:cNvSpPr>
            <a:spLocks noGrp="1" noChangeArrowheads="1"/>
          </p:cNvSpPr>
          <p:nvPr>
            <p:ph type="dt" sz="half" idx="12"/>
          </p:nvPr>
        </p:nvSpPr>
        <p:spPr/>
        <p:txBody>
          <a:bodyPr/>
          <a:lstStyle>
            <a:lvl1pPr>
              <a:defRPr/>
            </a:lvl1pPr>
          </a:lstStyle>
          <a:p>
            <a:pPr defTabSz="914377">
              <a:defRPr/>
            </a:pPr>
            <a:endParaRPr lang="en-US">
              <a:solidFill>
                <a:prstClr val="black">
                  <a:tint val="75000"/>
                </a:prstClr>
              </a:solidFill>
            </a:endParaRPr>
          </a:p>
        </p:txBody>
      </p:sp>
    </p:spTree>
    <p:extLst>
      <p:ext uri="{BB962C8B-B14F-4D97-AF65-F5344CB8AC3E}">
        <p14:creationId xmlns:p14="http://schemas.microsoft.com/office/powerpoint/2010/main" val="921186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279F83-550A-4A2E-8E0A-4C1C11EB5F37}" type="datetimeFigureOut">
              <a:rPr lang="en-US" smtClean="0"/>
              <a:t>22-Mar-19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311C0-A649-45E9-908C-0E45A86A6BA7}" type="slidenum">
              <a:rPr lang="en-US" smtClean="0"/>
              <a:t>‹#›</a:t>
            </a:fld>
            <a:endParaRPr lang="en-US"/>
          </a:p>
        </p:txBody>
      </p:sp>
    </p:spTree>
    <p:extLst>
      <p:ext uri="{BB962C8B-B14F-4D97-AF65-F5344CB8AC3E}">
        <p14:creationId xmlns:p14="http://schemas.microsoft.com/office/powerpoint/2010/main" val="735635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279F83-550A-4A2E-8E0A-4C1C11EB5F37}" type="datetimeFigureOut">
              <a:rPr lang="en-US" smtClean="0"/>
              <a:t>22-Mar-19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6311C0-A649-45E9-908C-0E45A86A6BA7}" type="slidenum">
              <a:rPr lang="en-US" smtClean="0"/>
              <a:t>‹#›</a:t>
            </a:fld>
            <a:endParaRPr lang="en-US"/>
          </a:p>
        </p:txBody>
      </p:sp>
    </p:spTree>
    <p:extLst>
      <p:ext uri="{BB962C8B-B14F-4D97-AF65-F5344CB8AC3E}">
        <p14:creationId xmlns:p14="http://schemas.microsoft.com/office/powerpoint/2010/main" val="2781257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279F83-550A-4A2E-8E0A-4C1C11EB5F37}" type="datetimeFigureOut">
              <a:rPr lang="en-US" smtClean="0"/>
              <a:t>22-Mar-19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6311C0-A649-45E9-908C-0E45A86A6BA7}" type="slidenum">
              <a:rPr lang="en-US" smtClean="0"/>
              <a:t>‹#›</a:t>
            </a:fld>
            <a:endParaRPr lang="en-US"/>
          </a:p>
        </p:txBody>
      </p:sp>
    </p:spTree>
    <p:extLst>
      <p:ext uri="{BB962C8B-B14F-4D97-AF65-F5344CB8AC3E}">
        <p14:creationId xmlns:p14="http://schemas.microsoft.com/office/powerpoint/2010/main" val="334080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79F83-550A-4A2E-8E0A-4C1C11EB5F37}" type="datetimeFigureOut">
              <a:rPr lang="en-US" smtClean="0"/>
              <a:t>22-Mar-19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6311C0-A649-45E9-908C-0E45A86A6BA7}" type="slidenum">
              <a:rPr lang="en-US" smtClean="0"/>
              <a:t>‹#›</a:t>
            </a:fld>
            <a:endParaRPr lang="en-US"/>
          </a:p>
        </p:txBody>
      </p:sp>
    </p:spTree>
    <p:extLst>
      <p:ext uri="{BB962C8B-B14F-4D97-AF65-F5344CB8AC3E}">
        <p14:creationId xmlns:p14="http://schemas.microsoft.com/office/powerpoint/2010/main" val="1591617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5279F83-550A-4A2E-8E0A-4C1C11EB5F37}" type="datetimeFigureOut">
              <a:rPr lang="en-US" smtClean="0"/>
              <a:t>22-Mar-19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311C0-A649-45E9-908C-0E45A86A6BA7}" type="slidenum">
              <a:rPr lang="en-US" smtClean="0"/>
              <a:t>‹#›</a:t>
            </a:fld>
            <a:endParaRPr lang="en-US"/>
          </a:p>
        </p:txBody>
      </p:sp>
    </p:spTree>
    <p:extLst>
      <p:ext uri="{BB962C8B-B14F-4D97-AF65-F5344CB8AC3E}">
        <p14:creationId xmlns:p14="http://schemas.microsoft.com/office/powerpoint/2010/main" val="261342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5279F83-550A-4A2E-8E0A-4C1C11EB5F37}" type="datetimeFigureOut">
              <a:rPr lang="en-US" smtClean="0"/>
              <a:t>22-Mar-19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6311C0-A649-45E9-908C-0E45A86A6BA7}" type="slidenum">
              <a:rPr lang="en-US" smtClean="0"/>
              <a:t>‹#›</a:t>
            </a:fld>
            <a:endParaRPr lang="en-US"/>
          </a:p>
        </p:txBody>
      </p:sp>
    </p:spTree>
    <p:extLst>
      <p:ext uri="{BB962C8B-B14F-4D97-AF65-F5344CB8AC3E}">
        <p14:creationId xmlns:p14="http://schemas.microsoft.com/office/powerpoint/2010/main" val="267290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279F83-550A-4A2E-8E0A-4C1C11EB5F37}" type="datetimeFigureOut">
              <a:rPr lang="en-US" smtClean="0"/>
              <a:t>22-Mar-19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311C0-A649-45E9-908C-0E45A86A6BA7}" type="slidenum">
              <a:rPr lang="en-US" smtClean="0"/>
              <a:t>‹#›</a:t>
            </a:fld>
            <a:endParaRPr lang="en-US"/>
          </a:p>
        </p:txBody>
      </p:sp>
      <p:pic>
        <p:nvPicPr>
          <p:cNvPr id="7" name="Obrázek 116" descr="Obsah obrázku objekt, hodiny, interiér&#10;&#10;&#10;&#10;Popis se vygeneroval automaticky.">
            <a:extLst>
              <a:ext uri="{FF2B5EF4-FFF2-40B4-BE49-F238E27FC236}">
                <a16:creationId xmlns:a16="http://schemas.microsoft.com/office/drawing/2014/main" id="{F769A674-0C2E-6F4A-9D0D-18FAA4C606CF}"/>
              </a:ext>
            </a:extLst>
          </p:cNvPr>
          <p:cNvPicPr>
            <a:picLocks noChangeAspect="1"/>
          </p:cNvPicPr>
          <p:nvPr userDrawn="1"/>
        </p:nvPicPr>
        <p:blipFill>
          <a:blip r:embed="rId13"/>
          <a:stretch>
            <a:fillRect/>
          </a:stretch>
        </p:blipFill>
        <p:spPr>
          <a:xfrm>
            <a:off x="258386" y="243342"/>
            <a:ext cx="3075018" cy="295794"/>
          </a:xfrm>
          <a:prstGeom prst="rect">
            <a:avLst/>
          </a:prstGeom>
        </p:spPr>
      </p:pic>
      <p:pic>
        <p:nvPicPr>
          <p:cNvPr id="8" name="Obrázek 1" descr="http://www.msmt.cz/uploads/OP_VVV/Pravidla_pro_publicitu/logolinky/Logolink_OP_VVV_hor_barva_cz.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399906" y="-448"/>
            <a:ext cx="3530440" cy="783374"/>
          </a:xfrm>
          <a:prstGeom prst="rect">
            <a:avLst/>
          </a:prstGeom>
          <a:noFill/>
          <a:ln>
            <a:noFill/>
          </a:ln>
        </p:spPr>
      </p:pic>
    </p:spTree>
    <p:extLst>
      <p:ext uri="{BB962C8B-B14F-4D97-AF65-F5344CB8AC3E}">
        <p14:creationId xmlns:p14="http://schemas.microsoft.com/office/powerpoint/2010/main" val="3774558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2" y="1825625"/>
            <a:ext cx="105156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AE70D6F6-6FCD-468B-AF9E-E774169CD3B5}"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2"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pic>
        <p:nvPicPr>
          <p:cNvPr id="7" name="Obrázek 116" descr="Obsah obrázku objekt, hodiny, interiér&#10;&#10;&#10;&#10;Popis se vygeneroval automaticky.">
            <a:extLst>
              <a:ext uri="{FF2B5EF4-FFF2-40B4-BE49-F238E27FC236}">
                <a16:creationId xmlns:a16="http://schemas.microsoft.com/office/drawing/2014/main" id="{F769A674-0C2E-6F4A-9D0D-18FAA4C606CF}"/>
              </a:ext>
            </a:extLst>
          </p:cNvPr>
          <p:cNvPicPr>
            <a:picLocks noChangeAspect="1"/>
          </p:cNvPicPr>
          <p:nvPr userDrawn="1"/>
        </p:nvPicPr>
        <p:blipFill>
          <a:blip r:embed="rId14"/>
          <a:stretch>
            <a:fillRect/>
          </a:stretch>
        </p:blipFill>
        <p:spPr>
          <a:xfrm>
            <a:off x="258386" y="243342"/>
            <a:ext cx="3075018" cy="295794"/>
          </a:xfrm>
          <a:prstGeom prst="rect">
            <a:avLst/>
          </a:prstGeom>
        </p:spPr>
      </p:pic>
      <p:pic>
        <p:nvPicPr>
          <p:cNvPr id="8" name="Obrázek 1" descr="http://www.msmt.cz/uploads/OP_VVV/Pravidla_pro_publicitu/logolinky/Logolink_OP_VVV_hor_barva_cz.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399906" y="-448"/>
            <a:ext cx="3530440" cy="783374"/>
          </a:xfrm>
          <a:prstGeom prst="rect">
            <a:avLst/>
          </a:prstGeom>
          <a:noFill/>
          <a:ln>
            <a:noFill/>
          </a:ln>
        </p:spPr>
      </p:pic>
    </p:spTree>
    <p:extLst>
      <p:ext uri="{BB962C8B-B14F-4D97-AF65-F5344CB8AC3E}">
        <p14:creationId xmlns:p14="http://schemas.microsoft.com/office/powerpoint/2010/main" val="3060221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AE70D6F6-6FCD-468B-AF9E-E774169CD3B5}" type="datetime1">
              <a:rPr lang="en-US" smtClean="0">
                <a:solidFill>
                  <a:prstClr val="black">
                    <a:tint val="75000"/>
                  </a:prstClr>
                </a:solidFill>
              </a:rPr>
              <a:pPr defTabSz="914377"/>
              <a:t>22-Mar-19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94AA9F41-8FA2-49C1-83BA-ABA501D0737C}" type="slidenum">
              <a:rPr lang="en-US" smtClean="0">
                <a:solidFill>
                  <a:prstClr val="black">
                    <a:tint val="75000"/>
                  </a:prstClr>
                </a:solidFill>
              </a:rPr>
              <a:pPr defTabSz="914377"/>
              <a:t>‹#›</a:t>
            </a:fld>
            <a:endParaRPr lang="en-US" dirty="0">
              <a:solidFill>
                <a:prstClr val="black">
                  <a:tint val="75000"/>
                </a:prstClr>
              </a:solidFill>
            </a:endParaRPr>
          </a:p>
        </p:txBody>
      </p:sp>
      <p:pic>
        <p:nvPicPr>
          <p:cNvPr id="7" name="Obrázek 116" descr="Obsah obrázku objekt, hodiny, interiér&#10;&#10;&#10;&#10;Popis se vygeneroval automaticky.">
            <a:extLst>
              <a:ext uri="{FF2B5EF4-FFF2-40B4-BE49-F238E27FC236}">
                <a16:creationId xmlns:a16="http://schemas.microsoft.com/office/drawing/2014/main" id="{F769A674-0C2E-6F4A-9D0D-18FAA4C606CF}"/>
              </a:ext>
            </a:extLst>
          </p:cNvPr>
          <p:cNvPicPr>
            <a:picLocks noChangeAspect="1"/>
          </p:cNvPicPr>
          <p:nvPr userDrawn="1"/>
        </p:nvPicPr>
        <p:blipFill>
          <a:blip r:embed="rId14"/>
          <a:stretch>
            <a:fillRect/>
          </a:stretch>
        </p:blipFill>
        <p:spPr>
          <a:xfrm>
            <a:off x="258386" y="243342"/>
            <a:ext cx="3075018" cy="295794"/>
          </a:xfrm>
          <a:prstGeom prst="rect">
            <a:avLst/>
          </a:prstGeom>
        </p:spPr>
      </p:pic>
      <p:pic>
        <p:nvPicPr>
          <p:cNvPr id="8" name="Obrázek 1" descr="http://www.msmt.cz/uploads/OP_VVV/Pravidla_pro_publicitu/logolinky/Logolink_OP_VVV_hor_barva_cz.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399906" y="-448"/>
            <a:ext cx="3530440" cy="783374"/>
          </a:xfrm>
          <a:prstGeom prst="rect">
            <a:avLst/>
          </a:prstGeom>
          <a:noFill/>
          <a:ln>
            <a:noFill/>
          </a:ln>
        </p:spPr>
      </p:pic>
    </p:spTree>
    <p:extLst>
      <p:ext uri="{BB962C8B-B14F-4D97-AF65-F5344CB8AC3E}">
        <p14:creationId xmlns:p14="http://schemas.microsoft.com/office/powerpoint/2010/main" val="18074521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hyperlink" Target="https://opencv.org/"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hyperlink" Target="http://dlib.net/"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https://docs.opencv.org/3.1.0/d5/d6f/tutorial_feature_flann_matcher.html" TargetMode="External"/><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hyperlink" Target="https://www.clarifai.com/technology" TargetMode="External"/><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 Id="rId5" Type="http://schemas.openxmlformats.org/officeDocument/2006/relationships/image" Target="../media/image106.png"/><Relationship Id="rId4" Type="http://schemas.openxmlformats.org/officeDocument/2006/relationships/hyperlink" Target="https://ujjwalkarn.me/2016/08/11/intuitive-explanation-convnets/"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9.gif"/><Relationship Id="rId1" Type="http://schemas.openxmlformats.org/officeDocument/2006/relationships/slideLayout" Target="../slideLayouts/slideLayout12.xml"/><Relationship Id="rId5" Type="http://schemas.openxmlformats.org/officeDocument/2006/relationships/hyperlink" Target="https://ujjwalkarn.me/2016/08/11/intuitive-explanation-convnets/" TargetMode="External"/><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6.png"/><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121.xml.rels><?xml version="1.0" encoding="UTF-8" standalone="yes"?>
<Relationships xmlns="http://schemas.openxmlformats.org/package/2006/relationships"><Relationship Id="rId3" Type="http://schemas.openxmlformats.org/officeDocument/2006/relationships/hyperlink" Target="http://cs.nyu.edu/~fergus/tutorials/deep_learning_cvpr12/" TargetMode="External"/><Relationship Id="rId2" Type="http://schemas.openxmlformats.org/officeDocument/2006/relationships/image" Target="../media/image112.gif"/><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1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cs.nyu.edu/~fergus/tutorials/deep_learning_cvpr12/" TargetMode="Externa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06.png"/><Relationship Id="rId4" Type="http://schemas.openxmlformats.org/officeDocument/2006/relationships/hyperlink" Target="http://mlss.tuebingen.mpg.de/2015/slides/fergus/Fergus_1.pdf" TargetMode="External"/></Relationships>
</file>

<file path=ppt/slides/_rels/slide12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hyperlink" Target="http://cs231n.github.io/convolutional-networks/" TargetMode="External"/><Relationship Id="rId2" Type="http://schemas.openxmlformats.org/officeDocument/2006/relationships/image" Target="../media/image114.jpeg"/><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1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12.xml"/><Relationship Id="rId4" Type="http://schemas.openxmlformats.org/officeDocument/2006/relationships/hyperlink" Target="http://mlss.tuebingen.mpg.de/2015/slides/fergus/Fergus_1.pdf"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cs231n.github.io/convolutional-networks/" TargetMode="Externa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cs231n.github.io/convolutional-networks/" TargetMode="Externa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hyperlink" Target="https://ujjwalkarn.me/2016/08/11/intuitive-explanation-convnets/"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hyperlink" Target="http://dlib.net/"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131.xml.rels><?xml version="1.0" encoding="UTF-8" standalone="yes"?>
<Relationships xmlns="http://schemas.openxmlformats.org/package/2006/relationships"><Relationship Id="rId3" Type="http://schemas.openxmlformats.org/officeDocument/2006/relationships/hyperlink" Target="http://dlib.net/dnn_introduction_ex.cpp.html"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1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hyperlink" Target="http://dlib.net/dnn_introduction_ex.cpp.html" TargetMode="External"/><Relationship Id="rId4" Type="http://schemas.openxmlformats.org/officeDocument/2006/relationships/image" Target="../media/image106.png"/></Relationships>
</file>

<file path=ppt/slides/_rels/slide1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hyperlink" Target="http://dlib.net/dnn_introduction_ex.cpp.html" TargetMode="External"/><Relationship Id="rId4" Type="http://schemas.openxmlformats.org/officeDocument/2006/relationships/image" Target="../media/image106.png"/></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hyperlink" Target="http://dlib.net/dnn_introduction_ex.cpp.html" TargetMode="External"/><Relationship Id="rId4" Type="http://schemas.openxmlformats.org/officeDocument/2006/relationships/image" Target="../media/image106.png"/></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12.xml"/><Relationship Id="rId5" Type="http://schemas.openxmlformats.org/officeDocument/2006/relationships/hyperlink" Target="http://dlib.net/dnn_introduction_ex.cpp.html" TargetMode="External"/><Relationship Id="rId4" Type="http://schemas.openxmlformats.org/officeDocument/2006/relationships/image" Target="../media/image106.png"/></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hyperlink" Target="http://dlib.net/dnn_introduction_ex.cpp.html" TargetMode="External"/><Relationship Id="rId4" Type="http://schemas.openxmlformats.org/officeDocument/2006/relationships/image" Target="../media/image106.png"/></Relationships>
</file>

<file path=ppt/slides/_rels/slide1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hyperlink" Target="http://dlib.net/dnn_introduction_ex.cpp.html" TargetMode="External"/><Relationship Id="rId4" Type="http://schemas.openxmlformats.org/officeDocument/2006/relationships/image" Target="../media/image106.png"/></Relationships>
</file>

<file path=ppt/slides/_rels/slide1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hyperlink" Target="http://dlib.net/dnn_introduction_ex.cpp.html" TargetMode="External"/><Relationship Id="rId4" Type="http://schemas.openxmlformats.org/officeDocument/2006/relationships/image" Target="../media/image106.png"/></Relationships>
</file>

<file path=ppt/slides/_rels/slide1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hyperlink" Target="http://dlib.net/dnn_introduction_ex.cpp.html"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hyperlink" Target="http://dlib.net/dnn_introduction_ex.cpp.html"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mrl.cs.vsb.cz/data/parking.zip"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8" Type="http://schemas.openxmlformats.org/officeDocument/2006/relationships/hyperlink" Target="https://www.nuget.org/packages/opencv.win.native/320.1.1-vs141" TargetMode="External"/><Relationship Id="rId3" Type="http://schemas.openxmlformats.org/officeDocument/2006/relationships/hyperlink" Target="https://opencv.org/" TargetMode="External"/><Relationship Id="rId7" Type="http://schemas.openxmlformats.org/officeDocument/2006/relationships/hyperlink" Target="http://funvision.blogspot.com/2017/04/simple-install-opencv-visual-studio.html" TargetMode="Externa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hyperlink" Target="https://www.learnopencv.com/install-opencv3-on-macos/" TargetMode="External"/><Relationship Id="rId5" Type="http://schemas.openxmlformats.org/officeDocument/2006/relationships/hyperlink" Target="https://www.learnopencv.com/install-opencv3-on-windows/" TargetMode="External"/><Relationship Id="rId4" Type="http://schemas.openxmlformats.org/officeDocument/2006/relationships/hyperlink" Target="https://www.learnopencv.com/install-opencv3-on-ubuntu/"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s://docs.opencv.org/3.4.2/d9/df8/tutorial_root.html" TargetMode="External"/><Relationship Id="rId7" Type="http://schemas.openxmlformats.org/officeDocument/2006/relationships/hyperlink" Target="http://dlib.net/dnn_introduction_ex.cpp.html"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hyperlink" Target="https://www.learnopencv.com/install-dlib-on-macos/" TargetMode="External"/><Relationship Id="rId5" Type="http://schemas.openxmlformats.org/officeDocument/2006/relationships/hyperlink" Target="https://www.learnopencv.com/install-dlib-on-ubuntu/" TargetMode="External"/><Relationship Id="rId4" Type="http://schemas.openxmlformats.org/officeDocument/2006/relationships/hyperlink" Target="https://www.learnopencv.com/install-dlib-on-window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mrl.cs.vsb.cz/eyedatas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https://docs.opencv.org/3.1.0/d1/d73/tutorial_introduction_to_svm.html"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s://github.com/opencv/opencv/blob/master/samples/cpp/train_HOG.cpp"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31BD6DA5-9406-D149-A9F0-94599470293B}"/>
              </a:ext>
            </a:extLst>
          </p:cNvPr>
          <p:cNvPicPr>
            <a:picLocks noChangeAspect="1"/>
          </p:cNvPicPr>
          <p:nvPr/>
        </p:nvPicPr>
        <p:blipFill>
          <a:blip r:embed="rId3"/>
          <a:stretch>
            <a:fillRect/>
          </a:stretch>
        </p:blipFill>
        <p:spPr>
          <a:xfrm>
            <a:off x="5270500" y="6156960"/>
            <a:ext cx="1651000" cy="190500"/>
          </a:xfrm>
          <a:prstGeom prst="rect">
            <a:avLst/>
          </a:prstGeom>
        </p:spPr>
      </p:pic>
      <p:pic>
        <p:nvPicPr>
          <p:cNvPr id="8" name="Obrázek 7">
            <a:extLst>
              <a:ext uri="{FF2B5EF4-FFF2-40B4-BE49-F238E27FC236}">
                <a16:creationId xmlns:a16="http://schemas.microsoft.com/office/drawing/2014/main" id="{8AA61AF7-0A68-1346-8A03-3E8C31A1B3FA}"/>
              </a:ext>
            </a:extLst>
          </p:cNvPr>
          <p:cNvPicPr>
            <a:picLocks noChangeAspect="1"/>
          </p:cNvPicPr>
          <p:nvPr/>
        </p:nvPicPr>
        <p:blipFill>
          <a:blip r:embed="rId4"/>
          <a:stretch>
            <a:fillRect/>
          </a:stretch>
        </p:blipFill>
        <p:spPr>
          <a:xfrm>
            <a:off x="3429000" y="899340"/>
            <a:ext cx="5334000" cy="1117600"/>
          </a:xfrm>
          <a:prstGeom prst="rect">
            <a:avLst/>
          </a:prstGeom>
        </p:spPr>
      </p:pic>
      <p:pic>
        <p:nvPicPr>
          <p:cNvPr id="11" name="Picture 10">
            <a:extLst>
              <a:ext uri="{FF2B5EF4-FFF2-40B4-BE49-F238E27FC236}">
                <a16:creationId xmlns:a16="http://schemas.microsoft.com/office/drawing/2014/main" id="{2E7B8831-8F35-FF42-902D-9F4408DAA219}"/>
              </a:ext>
            </a:extLst>
          </p:cNvPr>
          <p:cNvPicPr>
            <a:picLocks noChangeAspect="1"/>
          </p:cNvPicPr>
          <p:nvPr/>
        </p:nvPicPr>
        <p:blipFill>
          <a:blip r:embed="rId5"/>
          <a:stretch>
            <a:fillRect/>
          </a:stretch>
        </p:blipFill>
        <p:spPr>
          <a:xfrm>
            <a:off x="2406650" y="2748070"/>
            <a:ext cx="7378700" cy="2489200"/>
          </a:xfrm>
          <a:prstGeom prst="rect">
            <a:avLst/>
          </a:prstGeom>
        </p:spPr>
      </p:pic>
    </p:spTree>
    <p:extLst>
      <p:ext uri="{BB962C8B-B14F-4D97-AF65-F5344CB8AC3E}">
        <p14:creationId xmlns:p14="http://schemas.microsoft.com/office/powerpoint/2010/main" val="2567258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5804081" y="836613"/>
            <a:ext cx="638791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89" indent="-457189" defTabSz="914377" eaLnBrk="1" hangingPunct="1">
              <a:spcBef>
                <a:spcPct val="20000"/>
              </a:spcBef>
            </a:pPr>
            <a:r>
              <a:rPr lang="en-US" sz="3200" b="1" dirty="0">
                <a:solidFill>
                  <a:srgbClr val="00A499"/>
                </a:solidFill>
                <a:cs typeface="Arial" panose="020B0604020202020204" pitchFamily="34" charset="0"/>
              </a:rPr>
              <a:t>Object Detection/Recognition</a:t>
            </a:r>
            <a:endParaRPr lang="cs-CZ" sz="3200" b="1" dirty="0">
              <a:solidFill>
                <a:srgbClr val="00A499"/>
              </a:solidFill>
              <a:cs typeface="Arial" panose="020B0604020202020204" pitchFamily="34" charset="0"/>
            </a:endParaRPr>
          </a:p>
          <a:p>
            <a:pPr marL="457189" indent="-457189" defTabSz="914377" eaLnBrk="1" hangingPunct="1">
              <a:spcBef>
                <a:spcPct val="20000"/>
              </a:spcBef>
            </a:pPr>
            <a:endParaRPr lang="cs-CZ" sz="1401" b="1" dirty="0">
              <a:solidFill>
                <a:srgbClr val="FF6600"/>
              </a:solidFill>
            </a:endParaRPr>
          </a:p>
        </p:txBody>
      </p:sp>
      <p:sp>
        <p:nvSpPr>
          <p:cNvPr id="11" name="Rectangle 10"/>
          <p:cNvSpPr/>
          <p:nvPr/>
        </p:nvSpPr>
        <p:spPr>
          <a:xfrm>
            <a:off x="1060090" y="952686"/>
            <a:ext cx="11937252" cy="6659259"/>
          </a:xfrm>
          <a:prstGeom prst="rect">
            <a:avLst/>
          </a:prstGeom>
        </p:spPr>
        <p:txBody>
          <a:bodyPr wrap="square">
            <a:spAutoFit/>
          </a:bodyPr>
          <a:lstStyle/>
          <a:p>
            <a:pPr marL="457155" indent="-457155" defTabSz="914377">
              <a:buFont typeface="Wingdings" panose="05000000000000000000" pitchFamily="2" charset="2"/>
              <a:buChar char="§"/>
            </a:pPr>
            <a:endParaRPr lang="en-US" sz="2667" dirty="0">
              <a:solidFill>
                <a:prstClr val="black"/>
              </a:solidFill>
              <a:latin typeface="Calibri" panose="020F0502020204030204"/>
            </a:endParaRPr>
          </a:p>
          <a:p>
            <a:pPr marL="457155" indent="-457155" defTabSz="914377">
              <a:buFont typeface="Wingdings" panose="05000000000000000000" pitchFamily="2" charset="2"/>
              <a:buChar char="§"/>
            </a:pPr>
            <a:r>
              <a:rPr lang="en-US" sz="2667" dirty="0" err="1">
                <a:solidFill>
                  <a:prstClr val="black"/>
                </a:solidFill>
                <a:latin typeface="Calibri" panose="020F0502020204030204"/>
              </a:rPr>
              <a:t>Haar</a:t>
            </a:r>
            <a:endParaRPr lang="en-US" sz="2667" dirty="0">
              <a:solidFill>
                <a:prstClr val="black"/>
              </a:solidFill>
              <a:latin typeface="Calibri" panose="020F0502020204030204"/>
            </a:endParaRPr>
          </a:p>
          <a:p>
            <a:pPr marL="457155" indent="-457155" defTabSz="914377">
              <a:buFont typeface="Wingdings" panose="05000000000000000000" pitchFamily="2" charset="2"/>
              <a:buChar char="§"/>
            </a:pPr>
            <a:endParaRPr lang="en-US" sz="2667" dirty="0">
              <a:solidFill>
                <a:prstClr val="black"/>
              </a:solidFill>
              <a:latin typeface="Calibri" panose="020F0502020204030204"/>
            </a:endParaRPr>
          </a:p>
          <a:p>
            <a:pPr marL="457155" indent="-457155" defTabSz="914377">
              <a:buFont typeface="Wingdings" panose="05000000000000000000" pitchFamily="2" charset="2"/>
              <a:buChar char="§"/>
            </a:pPr>
            <a:r>
              <a:rPr lang="en-US" sz="2667" dirty="0">
                <a:solidFill>
                  <a:prstClr val="black"/>
                </a:solidFill>
                <a:latin typeface="Calibri" panose="020F0502020204030204"/>
              </a:rPr>
              <a:t>HOG </a:t>
            </a:r>
          </a:p>
          <a:p>
            <a:pPr marL="457155" indent="-457155" defTabSz="914377">
              <a:buFont typeface="Wingdings" panose="05000000000000000000" pitchFamily="2" charset="2"/>
              <a:buChar char="§"/>
            </a:pPr>
            <a:endParaRPr lang="en-US" sz="2667" dirty="0">
              <a:solidFill>
                <a:prstClr val="black"/>
              </a:solidFill>
              <a:latin typeface="Calibri" panose="020F0502020204030204"/>
            </a:endParaRPr>
          </a:p>
          <a:p>
            <a:pPr marL="457155" indent="-457155" defTabSz="914377">
              <a:buFont typeface="Wingdings" panose="05000000000000000000" pitchFamily="2" charset="2"/>
              <a:buChar char="§"/>
            </a:pPr>
            <a:r>
              <a:rPr lang="en-US" sz="2667" dirty="0">
                <a:solidFill>
                  <a:prstClr val="black"/>
                </a:solidFill>
                <a:latin typeface="Calibri" panose="020F0502020204030204"/>
              </a:rPr>
              <a:t>LBP</a:t>
            </a:r>
          </a:p>
          <a:p>
            <a:pPr defTabSz="914377"/>
            <a:endParaRPr lang="en-US" sz="2667" dirty="0">
              <a:solidFill>
                <a:prstClr val="black"/>
              </a:solidFill>
              <a:latin typeface="Calibri" panose="020F0502020204030204"/>
            </a:endParaRPr>
          </a:p>
          <a:p>
            <a:pPr marL="457155" indent="-457155" defTabSz="914377">
              <a:buFont typeface="Wingdings" panose="05000000000000000000" pitchFamily="2" charset="2"/>
              <a:buChar char="§"/>
            </a:pPr>
            <a:r>
              <a:rPr lang="en-US" sz="2667" dirty="0">
                <a:solidFill>
                  <a:prstClr val="black"/>
                </a:solidFill>
                <a:latin typeface="Calibri" panose="020F0502020204030204"/>
              </a:rPr>
              <a:t>SIFT, SURF                             </a:t>
            </a:r>
            <a:r>
              <a:rPr lang="en-US" sz="2667" dirty="0" err="1">
                <a:solidFill>
                  <a:prstClr val="black"/>
                </a:solidFill>
                <a:latin typeface="Calibri" panose="020F0502020204030204"/>
              </a:rPr>
              <a:t>KeyPoints</a:t>
            </a:r>
            <a:endParaRPr lang="en-US" sz="2667" dirty="0">
              <a:solidFill>
                <a:prstClr val="black"/>
              </a:solidFill>
              <a:latin typeface="Calibri" panose="020F0502020204030204"/>
            </a:endParaRPr>
          </a:p>
          <a:p>
            <a:pPr marL="457155" indent="-457155" defTabSz="914377">
              <a:buFont typeface="Wingdings" panose="05000000000000000000" pitchFamily="2" charset="2"/>
              <a:buChar char="§"/>
            </a:pPr>
            <a:endParaRPr lang="en-US" sz="2667" dirty="0">
              <a:solidFill>
                <a:prstClr val="black"/>
              </a:solidFill>
              <a:latin typeface="Calibri" panose="020F0502020204030204"/>
            </a:endParaRPr>
          </a:p>
          <a:p>
            <a:pPr marL="457155" indent="-457155" defTabSz="914377">
              <a:buFont typeface="Wingdings" panose="05000000000000000000" pitchFamily="2" charset="2"/>
              <a:buChar char="§"/>
            </a:pPr>
            <a:endParaRPr lang="en-US" sz="2667" dirty="0">
              <a:solidFill>
                <a:prstClr val="black"/>
              </a:solidFill>
              <a:latin typeface="Calibri" panose="020F0502020204030204"/>
            </a:endParaRPr>
          </a:p>
          <a:p>
            <a:pPr marL="457155" indent="-457155" defTabSz="914377">
              <a:buFont typeface="Wingdings" panose="05000000000000000000" pitchFamily="2" charset="2"/>
              <a:buChar char="§"/>
            </a:pPr>
            <a:r>
              <a:rPr lang="en-US" sz="2667" dirty="0">
                <a:solidFill>
                  <a:prstClr val="black"/>
                </a:solidFill>
                <a:latin typeface="Calibri" panose="020F0502020204030204"/>
              </a:rPr>
              <a:t>CNNs</a:t>
            </a:r>
          </a:p>
          <a:p>
            <a:pPr marL="457155" indent="-457155" defTabSz="914377">
              <a:buFont typeface="Wingdings" panose="05000000000000000000" pitchFamily="2" charset="2"/>
              <a:buChar char="§"/>
            </a:pPr>
            <a:endParaRPr lang="en-US" sz="2667" dirty="0">
              <a:solidFill>
                <a:prstClr val="black"/>
              </a:solidFill>
              <a:latin typeface="Calibri" panose="020F0502020204030204"/>
            </a:endParaRPr>
          </a:p>
          <a:p>
            <a:pPr marL="457155" indent="-457155" defTabSz="914377">
              <a:buFont typeface="Wingdings" panose="05000000000000000000" pitchFamily="2" charset="2"/>
              <a:buChar char="§"/>
            </a:pPr>
            <a:endParaRPr lang="en-US" sz="2667" dirty="0">
              <a:solidFill>
                <a:prstClr val="black"/>
              </a:solidFill>
              <a:latin typeface="Calibri" panose="020F0502020204030204"/>
            </a:endParaRPr>
          </a:p>
          <a:p>
            <a:pPr marL="457155" indent="-457155" defTabSz="914377">
              <a:buFont typeface="Wingdings" panose="05000000000000000000" pitchFamily="2" charset="2"/>
              <a:buChar char="§"/>
            </a:pPr>
            <a:r>
              <a:rPr lang="en-US" sz="2667" dirty="0">
                <a:solidFill>
                  <a:prstClr val="black"/>
                </a:solidFill>
                <a:latin typeface="Calibri" panose="020F0502020204030204"/>
              </a:rPr>
              <a:t>Practical examples using </a:t>
            </a:r>
            <a:r>
              <a:rPr lang="en-US" sz="2667" dirty="0" err="1">
                <a:solidFill>
                  <a:prstClr val="black"/>
                </a:solidFill>
                <a:latin typeface="Calibri" panose="020F0502020204030204"/>
              </a:rPr>
              <a:t>OpenCV</a:t>
            </a:r>
            <a:r>
              <a:rPr lang="en-US" sz="2667" dirty="0">
                <a:solidFill>
                  <a:prstClr val="black"/>
                </a:solidFill>
                <a:latin typeface="Calibri" panose="020F0502020204030204"/>
              </a:rPr>
              <a:t> + </a:t>
            </a:r>
            <a:r>
              <a:rPr lang="en-US" sz="2667" dirty="0" err="1">
                <a:solidFill>
                  <a:prstClr val="black"/>
                </a:solidFill>
                <a:latin typeface="Calibri" panose="020F0502020204030204"/>
              </a:rPr>
              <a:t>Dlib</a:t>
            </a:r>
            <a:r>
              <a:rPr lang="en-US" sz="2667" dirty="0">
                <a:solidFill>
                  <a:prstClr val="black"/>
                </a:solidFill>
                <a:latin typeface="Calibri" panose="020F0502020204030204"/>
              </a:rPr>
              <a:t> </a:t>
            </a:r>
            <a:r>
              <a:rPr lang="en-US" sz="1867" dirty="0">
                <a:solidFill>
                  <a:prstClr val="black"/>
                </a:solidFill>
                <a:latin typeface="Calibri" panose="020F0502020204030204"/>
              </a:rPr>
              <a:t>(</a:t>
            </a:r>
            <a:r>
              <a:rPr lang="en-US" sz="1867" dirty="0">
                <a:solidFill>
                  <a:prstClr val="black"/>
                </a:solidFill>
                <a:latin typeface="Calibri" panose="020F0502020204030204"/>
                <a:hlinkClick r:id="rId3"/>
              </a:rPr>
              <a:t>https://opencv.org/</a:t>
            </a:r>
            <a:r>
              <a:rPr lang="en-US" sz="1867" dirty="0">
                <a:solidFill>
                  <a:prstClr val="black"/>
                </a:solidFill>
                <a:latin typeface="Calibri" panose="020F0502020204030204"/>
              </a:rPr>
              <a:t>, </a:t>
            </a:r>
            <a:r>
              <a:rPr lang="en-US" sz="1867" dirty="0">
                <a:solidFill>
                  <a:prstClr val="black"/>
                </a:solidFill>
                <a:latin typeface="Calibri" panose="020F0502020204030204"/>
                <a:hlinkClick r:id="rId4"/>
              </a:rPr>
              <a:t>http://dlib.net/</a:t>
            </a:r>
            <a:r>
              <a:rPr lang="en-US" sz="1867" dirty="0">
                <a:solidFill>
                  <a:prstClr val="black"/>
                </a:solidFill>
                <a:latin typeface="Calibri" panose="020F0502020204030204"/>
              </a:rPr>
              <a:t>)</a:t>
            </a:r>
          </a:p>
          <a:p>
            <a:pPr marL="457155" indent="-457155" defTabSz="914377">
              <a:buFont typeface="Wingdings" panose="05000000000000000000" pitchFamily="2" charset="2"/>
              <a:buChar char="§"/>
            </a:pPr>
            <a:endParaRPr lang="en-US" sz="2667" dirty="0">
              <a:solidFill>
                <a:prstClr val="black"/>
              </a:solidFill>
              <a:latin typeface="Calibri" panose="020F0502020204030204"/>
            </a:endParaRPr>
          </a:p>
          <a:p>
            <a:pPr marL="914320" lvl="1" indent="-457155" defTabSz="914377">
              <a:buFont typeface="Wingdings" panose="05000000000000000000" pitchFamily="2" charset="2"/>
              <a:buChar char="§"/>
            </a:pPr>
            <a:endParaRPr lang="en-US" sz="2667" dirty="0">
              <a:solidFill>
                <a:prstClr val="black"/>
              </a:solidFill>
              <a:latin typeface="Calibri" panose="020F0502020204030204"/>
            </a:endParaRPr>
          </a:p>
        </p:txBody>
      </p:sp>
      <p:sp>
        <p:nvSpPr>
          <p:cNvPr id="2" name="Right Brace 1"/>
          <p:cNvSpPr/>
          <p:nvPr/>
        </p:nvSpPr>
        <p:spPr>
          <a:xfrm>
            <a:off x="4218013" y="1157489"/>
            <a:ext cx="592823" cy="2169952"/>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defTabSz="914377"/>
            <a:endParaRPr lang="en-US">
              <a:solidFill>
                <a:prstClr val="black"/>
              </a:solidFill>
              <a:latin typeface="Calibri" panose="020F0502020204030204"/>
            </a:endParaRPr>
          </a:p>
        </p:txBody>
      </p:sp>
      <p:sp>
        <p:nvSpPr>
          <p:cNvPr id="5" name="Rectangle 4"/>
          <p:cNvSpPr>
            <a:spLocks noChangeArrowheads="1"/>
          </p:cNvSpPr>
          <p:nvPr/>
        </p:nvSpPr>
        <p:spPr bwMode="auto">
          <a:xfrm>
            <a:off x="5062394" y="1876511"/>
            <a:ext cx="3568117"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89" indent="-457189" defTabSz="914377" eaLnBrk="1" hangingPunct="1">
              <a:spcBef>
                <a:spcPct val="20000"/>
              </a:spcBef>
            </a:pPr>
            <a:r>
              <a:rPr lang="en-US" sz="2667" dirty="0">
                <a:solidFill>
                  <a:srgbClr val="FF0000"/>
                </a:solidFill>
                <a:latin typeface="Calibri" panose="020F0502020204030204"/>
                <a:cs typeface="Arial" panose="020B0604020202020204" pitchFamily="34" charset="0"/>
              </a:rPr>
              <a:t>Traditional Approaches</a:t>
            </a:r>
            <a:endParaRPr lang="cs-CZ" sz="2667" dirty="0">
              <a:solidFill>
                <a:srgbClr val="FF0000"/>
              </a:solidFill>
              <a:latin typeface="Calibri" panose="020F0502020204030204"/>
              <a:cs typeface="Arial" panose="020B0604020202020204" pitchFamily="34" charset="0"/>
            </a:endParaRPr>
          </a:p>
          <a:p>
            <a:pPr marL="457189" indent="-457189" defTabSz="914377" eaLnBrk="1" hangingPunct="1">
              <a:spcBef>
                <a:spcPct val="20000"/>
              </a:spcBef>
            </a:pPr>
            <a:endParaRPr lang="cs-CZ" sz="1401" b="1" dirty="0">
              <a:solidFill>
                <a:srgbClr val="FF6600"/>
              </a:solidFill>
            </a:endParaRPr>
          </a:p>
        </p:txBody>
      </p:sp>
      <p:sp>
        <p:nvSpPr>
          <p:cNvPr id="6" name="Right Brace 5"/>
          <p:cNvSpPr/>
          <p:nvPr/>
        </p:nvSpPr>
        <p:spPr>
          <a:xfrm>
            <a:off x="4268812" y="494197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defTabSz="914377"/>
            <a:endParaRPr lang="en-US">
              <a:solidFill>
                <a:prstClr val="black"/>
              </a:solidFill>
              <a:latin typeface="Calibri" panose="020F0502020204030204"/>
            </a:endParaRPr>
          </a:p>
        </p:txBody>
      </p:sp>
      <p:sp>
        <p:nvSpPr>
          <p:cNvPr id="8" name="Rectangle 7"/>
          <p:cNvSpPr>
            <a:spLocks noChangeArrowheads="1"/>
          </p:cNvSpPr>
          <p:nvPr/>
        </p:nvSpPr>
        <p:spPr bwMode="auto">
          <a:xfrm>
            <a:off x="5043606" y="5007399"/>
            <a:ext cx="441037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89" indent="-457189" defTabSz="914377" eaLnBrk="1" hangingPunct="1">
              <a:spcBef>
                <a:spcPct val="20000"/>
              </a:spcBef>
            </a:pPr>
            <a:r>
              <a:rPr lang="en-US" sz="2667" dirty="0">
                <a:solidFill>
                  <a:prstClr val="black"/>
                </a:solidFill>
                <a:latin typeface="Calibri" panose="020F0502020204030204"/>
                <a:cs typeface="Arial" panose="020B0604020202020204" pitchFamily="34" charset="0"/>
              </a:rPr>
              <a:t>Deep Learning Approach</a:t>
            </a:r>
            <a:endParaRPr lang="cs-CZ" sz="2667" dirty="0">
              <a:solidFill>
                <a:prstClr val="black"/>
              </a:solidFill>
              <a:latin typeface="Calibri" panose="020F0502020204030204"/>
              <a:cs typeface="Arial" panose="020B0604020202020204" pitchFamily="34" charset="0"/>
            </a:endParaRPr>
          </a:p>
          <a:p>
            <a:pPr marL="457189" indent="-457189" defTabSz="914377" eaLnBrk="1" hangingPunct="1">
              <a:spcBef>
                <a:spcPct val="20000"/>
              </a:spcBef>
            </a:pPr>
            <a:endParaRPr lang="cs-CZ" sz="1401" b="1" dirty="0">
              <a:solidFill>
                <a:srgbClr val="FF6600"/>
              </a:solidFill>
            </a:endParaRPr>
          </a:p>
        </p:txBody>
      </p:sp>
      <p:sp>
        <p:nvSpPr>
          <p:cNvPr id="10" name="Right Brace 9"/>
          <p:cNvSpPr/>
          <p:nvPr/>
        </p:nvSpPr>
        <p:spPr>
          <a:xfrm>
            <a:off x="4268812" y="374716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defTabSz="914377"/>
            <a:endParaRPr lang="en-US">
              <a:solidFill>
                <a:prstClr val="black"/>
              </a:solidFill>
              <a:latin typeface="Calibri" panose="020F0502020204030204"/>
            </a:endParaRPr>
          </a:p>
        </p:txBody>
      </p:sp>
    </p:spTree>
    <p:extLst>
      <p:ext uri="{BB962C8B-B14F-4D97-AF65-F5344CB8AC3E}">
        <p14:creationId xmlns:p14="http://schemas.microsoft.com/office/powerpoint/2010/main" val="3509605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45902" y="2008096"/>
            <a:ext cx="8755286" cy="2946289"/>
          </a:xfrm>
          <a:prstGeom prst="rect">
            <a:avLst/>
          </a:prstGeom>
        </p:spPr>
      </p:pic>
      <p:sp>
        <p:nvSpPr>
          <p:cNvPr id="9" name="Rectangle 8"/>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
        <p:nvSpPr>
          <p:cNvPr id="7" name="Rectangle 6"/>
          <p:cNvSpPr/>
          <p:nvPr/>
        </p:nvSpPr>
        <p:spPr>
          <a:xfrm>
            <a:off x="91440" y="5350233"/>
            <a:ext cx="10503743" cy="1692579"/>
          </a:xfrm>
          <a:prstGeom prst="rect">
            <a:avLst/>
          </a:prstGeom>
        </p:spPr>
        <p:txBody>
          <a:bodyPr wrap="square">
            <a:spAutoFit/>
          </a:bodyPr>
          <a:lstStyle/>
          <a:p>
            <a:r>
              <a:rPr lang="en-US" sz="1600" dirty="0" smtClean="0">
                <a:solidFill>
                  <a:srgbClr val="000000"/>
                </a:solidFill>
              </a:rPr>
              <a:t>[1] </a:t>
            </a:r>
            <a:r>
              <a:rPr lang="cs-CZ" sz="1600" dirty="0" smtClean="0">
                <a:solidFill>
                  <a:srgbClr val="000000"/>
                </a:solidFill>
              </a:rPr>
              <a:t>Zhang</a:t>
            </a:r>
            <a:r>
              <a:rPr lang="cs-CZ" sz="1600" dirty="0">
                <a:solidFill>
                  <a:srgbClr val="000000"/>
                </a:solidFill>
              </a:rPr>
              <a:t>, L., Chu, R., Xiang, S., Liao, S., Li, S.Z.: Face detection based on multi-block lbp representation. In: Proceedings of the 2007 international conference on Advances in Biometrics. pp. 11–18. ICB’07, Springer-Verlag, Berlin, Heidelberg (2007</a:t>
            </a:r>
            <a:r>
              <a:rPr lang="cs-CZ" sz="1600" dirty="0" smtClean="0">
                <a:solidFill>
                  <a:srgbClr val="000000"/>
                </a:solidFill>
              </a:rPr>
              <a:t>)</a:t>
            </a:r>
            <a:endParaRPr lang="en-US" sz="1600" dirty="0" smtClean="0">
              <a:solidFill>
                <a:srgbClr val="000000"/>
              </a:solidFill>
            </a:endParaRPr>
          </a:p>
          <a:p>
            <a:endParaRPr lang="en-US" sz="1600" dirty="0">
              <a:solidFill>
                <a:srgbClr val="000000"/>
              </a:solidFill>
            </a:endParaRPr>
          </a:p>
          <a:p>
            <a:r>
              <a:rPr lang="en-US" sz="1600" dirty="0" smtClean="0"/>
              <a:t>[2] Liao</a:t>
            </a:r>
            <a:r>
              <a:rPr lang="en-US" sz="1600" dirty="0"/>
              <a:t>, S., Zhu, X., Lei, Z., Zhang, L., Li, S.Z.: Learning multi-scale block local binary patterns for face recognition. In: ICB. pp. 828–837 (2007) </a:t>
            </a:r>
            <a:r>
              <a:rPr lang="cs-CZ" sz="1867" dirty="0">
                <a:solidFill>
                  <a:srgbClr val="000000"/>
                </a:solidFill>
                <a:latin typeface="CMR10"/>
              </a:rPr>
              <a:t/>
            </a:r>
            <a:br>
              <a:rPr lang="cs-CZ" sz="1867" dirty="0">
                <a:solidFill>
                  <a:srgbClr val="000000"/>
                </a:solidFill>
                <a:latin typeface="CMR10"/>
              </a:rPr>
            </a:br>
            <a:endParaRPr lang="cs-CZ" sz="2400" dirty="0"/>
          </a:p>
        </p:txBody>
      </p:sp>
    </p:spTree>
    <p:extLst>
      <p:ext uri="{BB962C8B-B14F-4D97-AF65-F5344CB8AC3E}">
        <p14:creationId xmlns:p14="http://schemas.microsoft.com/office/powerpoint/2010/main" val="3226414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
        <p:nvSpPr>
          <p:cNvPr id="7" name="Rectangle 6"/>
          <p:cNvSpPr/>
          <p:nvPr/>
        </p:nvSpPr>
        <p:spPr>
          <a:xfrm>
            <a:off x="98367" y="5682741"/>
            <a:ext cx="11995264" cy="1200329"/>
          </a:xfrm>
          <a:prstGeom prst="rect">
            <a:avLst/>
          </a:prstGeom>
        </p:spPr>
        <p:txBody>
          <a:bodyPr wrap="square">
            <a:spAutoFit/>
          </a:bodyPr>
          <a:lstStyle/>
          <a:p>
            <a:r>
              <a:rPr lang="en-US" sz="1200" dirty="0" smtClean="0"/>
              <a:t>[1] Tan</a:t>
            </a:r>
            <a:r>
              <a:rPr lang="en-US" sz="1200" dirty="0"/>
              <a:t>, X., </a:t>
            </a:r>
            <a:r>
              <a:rPr lang="en-US" sz="1200" dirty="0" err="1"/>
              <a:t>Triggs</a:t>
            </a:r>
            <a:r>
              <a:rPr lang="en-US" sz="1200" dirty="0"/>
              <a:t>, B.: Enhanced local texture feature sets for face recognition </a:t>
            </a:r>
            <a:r>
              <a:rPr lang="en-US" sz="1200" dirty="0" smtClean="0"/>
              <a:t>under </a:t>
            </a:r>
            <a:r>
              <a:rPr lang="en-US" sz="1200" dirty="0" err="1" smtClean="0"/>
              <a:t>diffcult</a:t>
            </a:r>
            <a:r>
              <a:rPr lang="en-US" sz="1200" dirty="0" smtClean="0"/>
              <a:t> </a:t>
            </a:r>
            <a:r>
              <a:rPr lang="en-US" sz="1200" dirty="0"/>
              <a:t>lighting conditions. Image Processing, IEEE Transactions on 19(6), </a:t>
            </a:r>
            <a:r>
              <a:rPr lang="en-US" sz="1200" dirty="0" smtClean="0"/>
              <a:t>1635–1650 </a:t>
            </a:r>
            <a:r>
              <a:rPr lang="en-US" sz="1200" dirty="0"/>
              <a:t>(2010) </a:t>
            </a:r>
            <a:br>
              <a:rPr lang="en-US" sz="1200" dirty="0"/>
            </a:br>
            <a:r>
              <a:rPr lang="en-US" sz="1200" dirty="0" smtClean="0"/>
              <a:t>[2] Feng</a:t>
            </a:r>
            <a:r>
              <a:rPr lang="en-US" sz="1200" dirty="0"/>
              <a:t>, X., </a:t>
            </a:r>
            <a:r>
              <a:rPr lang="en-US" sz="1200" dirty="0" err="1"/>
              <a:t>Hadid</a:t>
            </a:r>
            <a:r>
              <a:rPr lang="en-US" sz="1200" dirty="0"/>
              <a:t>, A., </a:t>
            </a:r>
            <a:r>
              <a:rPr lang="en-US" sz="1200" dirty="0" err="1"/>
              <a:t>Pietikainen</a:t>
            </a:r>
            <a:r>
              <a:rPr lang="en-US" sz="1200" dirty="0"/>
              <a:t>, M.: A coarse-to-</a:t>
            </a:r>
            <a:r>
              <a:rPr lang="en-US" sz="1200" dirty="0" err="1"/>
              <a:t>fne</a:t>
            </a:r>
            <a:r>
              <a:rPr lang="en-US" sz="1200" dirty="0"/>
              <a:t> </a:t>
            </a:r>
            <a:r>
              <a:rPr lang="en-US" sz="1200" dirty="0" err="1"/>
              <a:t>classifcation</a:t>
            </a:r>
            <a:r>
              <a:rPr lang="en-US" sz="1200" dirty="0"/>
              <a:t> scheme </a:t>
            </a:r>
            <a:r>
              <a:rPr lang="en-US" sz="1200" dirty="0" smtClean="0"/>
              <a:t>for facial </a:t>
            </a:r>
            <a:r>
              <a:rPr lang="en-US" sz="1200" dirty="0"/>
              <a:t>expression recognition. In: </a:t>
            </a:r>
            <a:r>
              <a:rPr lang="en-US" sz="1200" dirty="0" err="1"/>
              <a:t>Campilho</a:t>
            </a:r>
            <a:r>
              <a:rPr lang="en-US" sz="1200" dirty="0"/>
              <a:t>, A., </a:t>
            </a:r>
            <a:r>
              <a:rPr lang="en-US" sz="1200" dirty="0" err="1"/>
              <a:t>Kamel</a:t>
            </a:r>
            <a:r>
              <a:rPr lang="en-US" sz="1200" dirty="0"/>
              <a:t>, M. (eds.) Image </a:t>
            </a:r>
            <a:r>
              <a:rPr lang="en-US" sz="1200" dirty="0" smtClean="0"/>
              <a:t>Analysis and </a:t>
            </a:r>
            <a:r>
              <a:rPr lang="en-US" sz="1200" dirty="0"/>
              <a:t>Recognition. Lecture Notes in Computer Science, vol. 3212, pp. 668–675</a:t>
            </a:r>
            <a:r>
              <a:rPr lang="en-US" sz="1200" dirty="0" smtClean="0"/>
              <a:t>. Springer </a:t>
            </a:r>
            <a:r>
              <a:rPr lang="en-US" sz="1200" dirty="0"/>
              <a:t>Berlin Heidelberg (2004) </a:t>
            </a:r>
            <a:endParaRPr lang="en-US" sz="1200" dirty="0" smtClean="0"/>
          </a:p>
          <a:p>
            <a:r>
              <a:rPr lang="en-US" sz="1200" dirty="0" smtClean="0"/>
              <a:t>[3] </a:t>
            </a:r>
            <a:r>
              <a:rPr lang="en-US" sz="1200" dirty="0"/>
              <a:t>Shan, C., Gong, S., </a:t>
            </a:r>
            <a:r>
              <a:rPr lang="en-US" sz="1200" dirty="0" err="1"/>
              <a:t>McOwan</a:t>
            </a:r>
            <a:r>
              <a:rPr lang="en-US" sz="1200" dirty="0"/>
              <a:t>, P.W.: Facial expression recognition based on </a:t>
            </a:r>
            <a:r>
              <a:rPr lang="en-US" sz="1200" dirty="0" smtClean="0"/>
              <a:t>local binary </a:t>
            </a:r>
            <a:r>
              <a:rPr lang="en-US" sz="1200" dirty="0"/>
              <a:t>patterns: A comprehensive study. Image Vision </a:t>
            </a:r>
            <a:r>
              <a:rPr lang="en-US" sz="1200" dirty="0" err="1"/>
              <a:t>Comput</a:t>
            </a:r>
            <a:r>
              <a:rPr lang="en-US" sz="1200" dirty="0"/>
              <a:t>. 27(6), </a:t>
            </a:r>
            <a:r>
              <a:rPr lang="en-US" sz="1200" dirty="0" smtClean="0"/>
              <a:t>803–816 (</a:t>
            </a:r>
            <a:r>
              <a:rPr lang="en-US" sz="1200" dirty="0"/>
              <a:t>May 2009) </a:t>
            </a:r>
            <a:endParaRPr lang="en-US" sz="1200" dirty="0" smtClean="0"/>
          </a:p>
          <a:p>
            <a:r>
              <a:rPr lang="en-US" sz="1200" dirty="0" smtClean="0"/>
              <a:t>[4] </a:t>
            </a:r>
            <a:r>
              <a:rPr lang="en-US" sz="1200" dirty="0"/>
              <a:t>Huang, D., Shan, C., </a:t>
            </a:r>
            <a:r>
              <a:rPr lang="en-US" sz="1200" dirty="0" err="1"/>
              <a:t>Ardabilian</a:t>
            </a:r>
            <a:r>
              <a:rPr lang="en-US" sz="1200" dirty="0"/>
              <a:t>, M., Wang, Y., Chen, L.: Local binary </a:t>
            </a:r>
            <a:r>
              <a:rPr lang="en-US" sz="1200" dirty="0" smtClean="0"/>
              <a:t>patterns and </a:t>
            </a:r>
            <a:r>
              <a:rPr lang="en-US" sz="1200" dirty="0"/>
              <a:t>its application to facial image analysis: A survey. Systems, Man, and Cybernetics, Part C: Applications and Reviews, IEEE Transactions on 41(6), </a:t>
            </a:r>
            <a:r>
              <a:rPr lang="en-US" sz="1200" dirty="0" smtClean="0"/>
              <a:t>765–781 (</a:t>
            </a:r>
            <a:r>
              <a:rPr lang="en-US" sz="1200" dirty="0"/>
              <a:t>Nov 2011) </a:t>
            </a:r>
            <a:endParaRPr lang="cs-CZ" sz="1200" dirty="0"/>
          </a:p>
        </p:txBody>
      </p:sp>
      <p:sp>
        <p:nvSpPr>
          <p:cNvPr id="2" name="Rectangle 1"/>
          <p:cNvSpPr/>
          <p:nvPr/>
        </p:nvSpPr>
        <p:spPr>
          <a:xfrm>
            <a:off x="91439" y="1597729"/>
            <a:ext cx="11995265" cy="4339650"/>
          </a:xfrm>
          <a:prstGeom prst="rect">
            <a:avLst/>
          </a:prstGeom>
        </p:spPr>
        <p:txBody>
          <a:bodyPr wrap="square">
            <a:spAutoFit/>
          </a:bodyPr>
          <a:lstStyle/>
          <a:p>
            <a:r>
              <a:rPr lang="en-US" sz="2800" dirty="0"/>
              <a:t>The paper of Tan and </a:t>
            </a:r>
            <a:r>
              <a:rPr lang="en-US" sz="2800" dirty="0" err="1"/>
              <a:t>Triggs</a:t>
            </a:r>
            <a:r>
              <a:rPr lang="en-US" sz="2800" dirty="0"/>
              <a:t> </a:t>
            </a:r>
            <a:r>
              <a:rPr lang="en-US" sz="2800" dirty="0" smtClean="0"/>
              <a:t>[2] </a:t>
            </a:r>
            <a:r>
              <a:rPr lang="en-US" sz="2800" dirty="0"/>
              <a:t>proposed the face recognition method with robust preprocessing based on the difference of Gaussian image filter combined with LBP in which the binary LBP code is replaced by the ternary code to create local ternary patterns (LTP).</a:t>
            </a:r>
          </a:p>
          <a:p>
            <a:endParaRPr lang="en-US" sz="800" dirty="0" smtClean="0"/>
          </a:p>
          <a:p>
            <a:r>
              <a:rPr lang="en-US" sz="2800" dirty="0" smtClean="0"/>
              <a:t>LBP </a:t>
            </a:r>
            <a:r>
              <a:rPr lang="en-US" sz="2800" dirty="0"/>
              <a:t>were also successfully used for the facial expression analysis. The coarse-</a:t>
            </a:r>
            <a:r>
              <a:rPr lang="en-US" sz="2800" dirty="0" err="1"/>
              <a:t>tofine</a:t>
            </a:r>
            <a:r>
              <a:rPr lang="en-US" sz="2800" dirty="0"/>
              <a:t> classification scheme with LBP combined with the k-nearest neighbor classifier that carries out the final classification was proposed in </a:t>
            </a:r>
            <a:r>
              <a:rPr lang="en-US" sz="2800" dirty="0" smtClean="0"/>
              <a:t>[1]. </a:t>
            </a:r>
          </a:p>
          <a:p>
            <a:endParaRPr lang="en-US" sz="800" dirty="0"/>
          </a:p>
          <a:p>
            <a:r>
              <a:rPr lang="en-US" sz="2800" dirty="0" smtClean="0"/>
              <a:t>The </a:t>
            </a:r>
            <a:r>
              <a:rPr lang="en-US" sz="2800" dirty="0"/>
              <a:t>comprehensive study of facial expression recognition using LBP was proposed in [78], the survey of facial image analysis using LBP was presented in [38]. </a:t>
            </a:r>
          </a:p>
        </p:txBody>
      </p:sp>
    </p:spTree>
    <p:extLst>
      <p:ext uri="{BB962C8B-B14F-4D97-AF65-F5344CB8AC3E}">
        <p14:creationId xmlns:p14="http://schemas.microsoft.com/office/powerpoint/2010/main" val="2176724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60090" y="952686"/>
            <a:ext cx="11937252" cy="6248827"/>
          </a:xfrm>
          <a:prstGeom prst="rect">
            <a:avLst/>
          </a:prstGeom>
        </p:spPr>
        <p:txBody>
          <a:bodyPr wrap="square">
            <a:spAutoFit/>
          </a:bodyPr>
          <a:lstStyle/>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err="1"/>
              <a:t>Haar</a:t>
            </a: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HOG </a:t>
            </a:r>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LBP</a:t>
            </a:r>
          </a:p>
          <a:p>
            <a:endParaRPr lang="en-US" sz="2667" dirty="0"/>
          </a:p>
          <a:p>
            <a:pPr marL="457155" indent="-457155">
              <a:buFont typeface="Wingdings" panose="05000000000000000000" pitchFamily="2" charset="2"/>
              <a:buChar char="§"/>
            </a:pPr>
            <a:r>
              <a:rPr lang="en-US" sz="2667" dirty="0">
                <a:solidFill>
                  <a:srgbClr val="FF0000"/>
                </a:solidFill>
              </a:rPr>
              <a:t>SIFT, SURF                             </a:t>
            </a:r>
            <a:r>
              <a:rPr lang="en-US" sz="2667" dirty="0" err="1">
                <a:solidFill>
                  <a:srgbClr val="FF0000"/>
                </a:solidFill>
              </a:rPr>
              <a:t>KeyPoints</a:t>
            </a:r>
            <a:endParaRPr lang="en-US" sz="2667" dirty="0">
              <a:solidFill>
                <a:srgbClr val="FF0000"/>
              </a:solidFill>
            </a:endParaRPr>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CNNs</a:t>
            </a:r>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endParaRPr lang="en-US" sz="2667" dirty="0"/>
          </a:p>
          <a:p>
            <a:endParaRPr lang="en-US" sz="2667" dirty="0"/>
          </a:p>
          <a:p>
            <a:pPr marL="914320" lvl="1" indent="-457155">
              <a:buFont typeface="Wingdings" panose="05000000000000000000" pitchFamily="2" charset="2"/>
              <a:buChar char="§"/>
            </a:pPr>
            <a:endParaRPr lang="en-US" sz="2667" dirty="0"/>
          </a:p>
        </p:txBody>
      </p:sp>
      <p:sp>
        <p:nvSpPr>
          <p:cNvPr id="2" name="Right Brace 1"/>
          <p:cNvSpPr/>
          <p:nvPr/>
        </p:nvSpPr>
        <p:spPr>
          <a:xfrm>
            <a:off x="4218013" y="1157489"/>
            <a:ext cx="592823" cy="2169952"/>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5" name="Rectangle 4"/>
          <p:cNvSpPr>
            <a:spLocks noChangeArrowheads="1"/>
          </p:cNvSpPr>
          <p:nvPr/>
        </p:nvSpPr>
        <p:spPr bwMode="auto">
          <a:xfrm>
            <a:off x="5062394" y="1876511"/>
            <a:ext cx="3568117"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667" dirty="0">
                <a:latin typeface="+mn-lt"/>
                <a:cs typeface="Arial" panose="020B0604020202020204" pitchFamily="34" charset="0"/>
              </a:rPr>
              <a:t>Traditional Approaches</a:t>
            </a:r>
            <a:endParaRPr lang="cs-CZ" sz="2667" dirty="0">
              <a:latin typeface="+mn-lt"/>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6" name="Right Brace 5"/>
          <p:cNvSpPr/>
          <p:nvPr/>
        </p:nvSpPr>
        <p:spPr>
          <a:xfrm>
            <a:off x="4268812" y="494197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8" name="Rectangle 7"/>
          <p:cNvSpPr>
            <a:spLocks noChangeArrowheads="1"/>
          </p:cNvSpPr>
          <p:nvPr/>
        </p:nvSpPr>
        <p:spPr bwMode="auto">
          <a:xfrm>
            <a:off x="5043606" y="5007399"/>
            <a:ext cx="441037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667" dirty="0">
                <a:latin typeface="+mn-lt"/>
                <a:cs typeface="Arial" panose="020B0604020202020204" pitchFamily="34" charset="0"/>
              </a:rPr>
              <a:t>Deep Learning Approach</a:t>
            </a:r>
            <a:endParaRPr lang="cs-CZ" sz="2667" dirty="0">
              <a:latin typeface="+mn-lt"/>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10" name="Right Brace 9"/>
          <p:cNvSpPr/>
          <p:nvPr/>
        </p:nvSpPr>
        <p:spPr>
          <a:xfrm>
            <a:off x="4268812" y="374716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1306883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a:solidFill>
                  <a:srgbClr val="00A499"/>
                </a:solidFill>
                <a:cs typeface="Arial" panose="020B0604020202020204" pitchFamily="34" charset="0"/>
              </a:rPr>
              <a:t>KeyPoints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5" name="Rectangle 4"/>
          <p:cNvSpPr/>
          <p:nvPr/>
        </p:nvSpPr>
        <p:spPr>
          <a:xfrm>
            <a:off x="304800" y="1828047"/>
            <a:ext cx="11582400" cy="3970318"/>
          </a:xfrm>
          <a:prstGeom prst="rect">
            <a:avLst/>
          </a:prstGeom>
        </p:spPr>
        <p:txBody>
          <a:bodyPr wrap="square">
            <a:spAutoFit/>
          </a:bodyPr>
          <a:lstStyle/>
          <a:p>
            <a:pPr lvl="0" algn="just">
              <a:buSzPct val="45000"/>
            </a:pPr>
            <a:r>
              <a:rPr lang="en-US" sz="2800" dirty="0"/>
              <a:t>The most of the previously mentioned methods for object description were based on the fact that the descriptors were extracted over the whole image (sliding window) that was usually divided into the overlap or non-overlap regions. Inside these regions, the descriptors were calculated and combined to the final feature vector that was used as an input for the classifier</a:t>
            </a:r>
            <a:r>
              <a:rPr lang="en-US" sz="2800" dirty="0" smtClean="0"/>
              <a:t>.</a:t>
            </a:r>
          </a:p>
          <a:p>
            <a:pPr lvl="0" algn="just">
              <a:buSzPct val="45000"/>
            </a:pPr>
            <a:endParaRPr lang="en-US" sz="2800" dirty="0"/>
          </a:p>
          <a:p>
            <a:pPr lvl="0" algn="just">
              <a:buSzPct val="45000"/>
            </a:pPr>
            <a:r>
              <a:rPr lang="en-US" sz="2800" dirty="0"/>
              <a:t>In this </a:t>
            </a:r>
            <a:r>
              <a:rPr lang="en-US" sz="2800" dirty="0" smtClean="0"/>
              <a:t>lecture, </a:t>
            </a:r>
            <a:r>
              <a:rPr lang="en-US" sz="2800" dirty="0"/>
              <a:t>we present the state-of-the-art descriptors that are based on the fact that the regions (within which the descriptors are extracted) are selected using the </a:t>
            </a:r>
            <a:r>
              <a:rPr lang="en-US" sz="2800" dirty="0" err="1"/>
              <a:t>keypoint</a:t>
            </a:r>
            <a:r>
              <a:rPr lang="en-US" sz="2800" dirty="0"/>
              <a:t> detectors. </a:t>
            </a:r>
            <a:endParaRPr lang="en-US" sz="2667" dirty="0">
              <a:highlight>
                <a:scrgbClr r="0" g="0" b="0">
                  <a:alpha val="0"/>
                </a:scrgbClr>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30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cs typeface="Arial" panose="020B0604020202020204" pitchFamily="34" charset="0"/>
              </a:rPr>
              <a:t>KeyPoints</a:t>
            </a:r>
            <a:r>
              <a:rPr lang="en-US" sz="3200" b="1" dirty="0" smtClean="0">
                <a:solidFill>
                  <a:srgbClr val="00A499"/>
                </a:solidFill>
                <a:cs typeface="Arial" panose="020B0604020202020204" pitchFamily="34" charset="0"/>
              </a:rPr>
              <a:t> - SIFT</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5" name="Rectangle 4"/>
          <p:cNvSpPr/>
          <p:nvPr/>
        </p:nvSpPr>
        <p:spPr>
          <a:xfrm>
            <a:off x="304800" y="1404098"/>
            <a:ext cx="11582400" cy="5262979"/>
          </a:xfrm>
          <a:prstGeom prst="rect">
            <a:avLst/>
          </a:prstGeom>
        </p:spPr>
        <p:txBody>
          <a:bodyPr wrap="square">
            <a:spAutoFit/>
          </a:bodyPr>
          <a:lstStyle/>
          <a:p>
            <a:pPr lvl="0" algn="just">
              <a:buSzPct val="45000"/>
            </a:pPr>
            <a:r>
              <a:rPr lang="en-US" sz="2800" dirty="0" smtClean="0"/>
              <a:t>One </a:t>
            </a:r>
            <a:r>
              <a:rPr lang="en-US" sz="2800" dirty="0"/>
              <a:t>of the most popular descriptors based on the interest points was proposed by David Lowe </a:t>
            </a:r>
            <a:r>
              <a:rPr lang="en-US" sz="2800" dirty="0" smtClean="0"/>
              <a:t>[1, 2, 3]. </a:t>
            </a:r>
            <a:r>
              <a:rPr lang="en-US" sz="2800" dirty="0"/>
              <a:t>The method is called scale invariant feature transform (SIFT). </a:t>
            </a:r>
            <a:endParaRPr lang="en-US" sz="2800" dirty="0" smtClean="0"/>
          </a:p>
          <a:p>
            <a:pPr lvl="0" algn="just">
              <a:buSzPct val="45000"/>
            </a:pPr>
            <a:endParaRPr lang="en-US" sz="2800" dirty="0"/>
          </a:p>
          <a:p>
            <a:pPr lvl="0" algn="just">
              <a:buSzPct val="45000"/>
            </a:pPr>
            <a:r>
              <a:rPr lang="en-US" sz="2800" dirty="0" smtClean="0"/>
              <a:t>The </a:t>
            </a:r>
            <a:r>
              <a:rPr lang="en-US" sz="2800" dirty="0"/>
              <a:t>idea of the SIFT descriptor is that the interesting points (</a:t>
            </a:r>
            <a:r>
              <a:rPr lang="en-US" sz="2800" dirty="0" err="1"/>
              <a:t>keypoints</a:t>
            </a:r>
            <a:r>
              <a:rPr lang="en-US" sz="2800" dirty="0"/>
              <a:t>) of the objects can be extracted to provide the key information about the objects. The gradient magnitude and orientation are computed around the </a:t>
            </a:r>
            <a:r>
              <a:rPr lang="en-US" sz="2800" dirty="0" err="1"/>
              <a:t>keypoint</a:t>
            </a:r>
            <a:r>
              <a:rPr lang="en-US" sz="2800" dirty="0"/>
              <a:t> location; the histograms are then summarized over </a:t>
            </a:r>
            <a:r>
              <a:rPr lang="en-US" sz="2800" dirty="0" err="1"/>
              <a:t>subregions</a:t>
            </a:r>
            <a:r>
              <a:rPr lang="en-US" sz="2800" dirty="0"/>
              <a:t> </a:t>
            </a:r>
            <a:r>
              <a:rPr lang="en-US" sz="2800" dirty="0" smtClean="0"/>
              <a:t>(see following image). </a:t>
            </a:r>
            <a:r>
              <a:rPr lang="en-US" sz="2800" dirty="0"/>
              <a:t>The </a:t>
            </a:r>
            <a:r>
              <a:rPr lang="en-US" sz="2800" dirty="0" err="1"/>
              <a:t>keypoints</a:t>
            </a:r>
            <a:r>
              <a:rPr lang="en-US" sz="2800" dirty="0"/>
              <a:t> are extracted from the reference image (that contains the object of interest) and also from the target image (that possibly contains the object of interest). The extracted </a:t>
            </a:r>
            <a:r>
              <a:rPr lang="en-US" sz="2800" dirty="0" err="1"/>
              <a:t>keypoints</a:t>
            </a:r>
            <a:r>
              <a:rPr lang="en-US" sz="2800" dirty="0"/>
              <a:t> are matched to find similarity between the images. </a:t>
            </a:r>
            <a:endParaRPr lang="en-US" sz="2667" dirty="0">
              <a:highlight>
                <a:scrgbClr r="0" g="0" b="0">
                  <a:alpha val="0"/>
                </a:scrgbClr>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560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cs typeface="Arial" panose="020B0604020202020204" pitchFamily="34" charset="0"/>
              </a:rPr>
              <a:t>KeyPoints</a:t>
            </a:r>
            <a:r>
              <a:rPr lang="en-US" sz="3200" b="1" dirty="0" smtClean="0">
                <a:solidFill>
                  <a:srgbClr val="00A499"/>
                </a:solidFill>
                <a:cs typeface="Arial" panose="020B0604020202020204" pitchFamily="34" charset="0"/>
              </a:rPr>
              <a:t> - SIFT</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4" name="Text Placeholder 2"/>
          <p:cNvSpPr txBox="1">
            <a:spLocks/>
          </p:cNvSpPr>
          <p:nvPr/>
        </p:nvSpPr>
        <p:spPr>
          <a:xfrm>
            <a:off x="471915" y="1648996"/>
            <a:ext cx="9071640" cy="438444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45000"/>
              <a:buFont typeface="StarSymbol"/>
              <a:buChar char="●"/>
            </a:pPr>
            <a:r>
              <a:rPr lang="en-US" dirty="0" err="1" smtClean="0"/>
              <a:t>Keypoints</a:t>
            </a:r>
            <a:r>
              <a:rPr lang="en-US" dirty="0" smtClean="0"/>
              <a:t> are invariant in the terms of:</a:t>
            </a:r>
          </a:p>
          <a:p>
            <a:pPr>
              <a:buSzPct val="45000"/>
              <a:buFont typeface="StarSymbol"/>
              <a:buChar char="●"/>
            </a:pPr>
            <a:endParaRPr lang="en-US" dirty="0" smtClean="0"/>
          </a:p>
          <a:p>
            <a:pPr lvl="1" hangingPunct="0">
              <a:spcBef>
                <a:spcPts val="1417"/>
              </a:spcBef>
              <a:buSzPct val="75000"/>
              <a:buFont typeface="StarSymbol"/>
              <a:buChar char="–"/>
            </a:pPr>
            <a:r>
              <a:rPr lang="en-US" sz="2800" dirty="0" smtClean="0">
                <a:highlight>
                  <a:scrgbClr r="0" g="0" b="0">
                    <a:alpha val="0"/>
                  </a:scrgbClr>
                </a:highlight>
              </a:rPr>
              <a:t>Scale</a:t>
            </a:r>
          </a:p>
          <a:p>
            <a:pPr lvl="1" hangingPunct="0">
              <a:spcBef>
                <a:spcPts val="1417"/>
              </a:spcBef>
              <a:buSzPct val="75000"/>
              <a:buFont typeface="StarSymbol"/>
              <a:buChar char="–"/>
            </a:pPr>
            <a:r>
              <a:rPr lang="en-US" sz="2800" dirty="0" smtClean="0">
                <a:highlight>
                  <a:scrgbClr r="0" g="0" b="0">
                    <a:alpha val="0"/>
                  </a:scrgbClr>
                </a:highlight>
              </a:rPr>
              <a:t>Orientation</a:t>
            </a:r>
          </a:p>
          <a:p>
            <a:pPr lvl="1" hangingPunct="0">
              <a:spcBef>
                <a:spcPts val="1417"/>
              </a:spcBef>
              <a:buSzPct val="75000"/>
              <a:buFont typeface="StarSymbol"/>
              <a:buChar char="–"/>
            </a:pPr>
            <a:r>
              <a:rPr lang="en-US" sz="2800" dirty="0" smtClean="0">
                <a:highlight>
                  <a:scrgbClr r="0" g="0" b="0">
                    <a:alpha val="0"/>
                  </a:scrgbClr>
                </a:highlight>
              </a:rPr>
              <a:t>Position</a:t>
            </a:r>
          </a:p>
          <a:p>
            <a:pPr lvl="1" hangingPunct="0">
              <a:spcBef>
                <a:spcPts val="1417"/>
              </a:spcBef>
              <a:buSzPct val="75000"/>
              <a:buFont typeface="StarSymbol"/>
              <a:buChar char="–"/>
            </a:pPr>
            <a:r>
              <a:rPr lang="en-US" sz="2800" dirty="0" smtClean="0">
                <a:highlight>
                  <a:scrgbClr r="0" g="0" b="0">
                    <a:alpha val="0"/>
                  </a:scrgbClr>
                </a:highlight>
              </a:rPr>
              <a:t>Illumination</a:t>
            </a:r>
          </a:p>
          <a:p>
            <a:pPr lvl="1" hangingPunct="0">
              <a:spcBef>
                <a:spcPts val="1417"/>
              </a:spcBef>
              <a:buSzPct val="75000"/>
              <a:buFont typeface="StarSymbol"/>
              <a:buChar char="–"/>
            </a:pPr>
            <a:r>
              <a:rPr lang="en-US" sz="2800" dirty="0" smtClean="0">
                <a:highlight>
                  <a:scrgbClr r="0" g="0" b="0">
                    <a:alpha val="0"/>
                  </a:scrgbClr>
                </a:highlight>
              </a:rPr>
              <a:t>Partially Occlusion</a:t>
            </a:r>
            <a:endParaRPr lang="en-US" sz="2800" dirty="0">
              <a:highlight>
                <a:scrgbClr r="0" g="0" b="0">
                  <a:alpha val="0"/>
                </a:scrgbClr>
              </a:highlight>
            </a:endParaRPr>
          </a:p>
        </p:txBody>
      </p:sp>
    </p:spTree>
    <p:extLst>
      <p:ext uri="{BB962C8B-B14F-4D97-AF65-F5344CB8AC3E}">
        <p14:creationId xmlns:p14="http://schemas.microsoft.com/office/powerpoint/2010/main" val="1129003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4398681"/>
            <a:ext cx="11887200" cy="2585323"/>
          </a:xfrm>
          <a:prstGeom prst="rect">
            <a:avLst/>
          </a:prstGeom>
        </p:spPr>
        <p:txBody>
          <a:bodyPr wrap="square">
            <a:spAutoFit/>
          </a:bodyPr>
          <a:lstStyle/>
          <a:p>
            <a:r>
              <a:rPr lang="en-US" dirty="0" smtClean="0"/>
              <a:t>[1] Brown</a:t>
            </a:r>
            <a:r>
              <a:rPr lang="en-US" dirty="0"/>
              <a:t>, M., Lowe, D.: Invariant features from interest point groups. In: In British Machine Vision Conference. pp. 656–665 (2002</a:t>
            </a:r>
            <a:r>
              <a:rPr lang="en-US" dirty="0" smtClean="0"/>
              <a:t>)</a:t>
            </a:r>
          </a:p>
          <a:p>
            <a:endParaRPr lang="en-US" dirty="0"/>
          </a:p>
          <a:p>
            <a:r>
              <a:rPr lang="en-US" dirty="0" smtClean="0"/>
              <a:t>[2] </a:t>
            </a:r>
            <a:r>
              <a:rPr lang="en-US" dirty="0"/>
              <a:t>Lowe, D.: Object recognition from local scale-invariant features. In: </a:t>
            </a:r>
            <a:r>
              <a:rPr lang="en-US" dirty="0" smtClean="0"/>
              <a:t>Computer Vision</a:t>
            </a:r>
            <a:r>
              <a:rPr lang="en-US" dirty="0"/>
              <a:t>, 1999. The Proceedings of </a:t>
            </a:r>
            <a:r>
              <a:rPr lang="en-US" dirty="0" smtClean="0"/>
              <a:t>the Seventh </a:t>
            </a:r>
            <a:r>
              <a:rPr lang="en-US" dirty="0"/>
              <a:t>IEEE International Conference on</a:t>
            </a:r>
            <a:r>
              <a:rPr lang="en-US" dirty="0" smtClean="0"/>
              <a:t>. vol</a:t>
            </a:r>
            <a:r>
              <a:rPr lang="en-US" dirty="0"/>
              <a:t>. 2, pp. 1150–1157 vol.2 (1999) </a:t>
            </a:r>
            <a:endParaRPr lang="en-US" dirty="0" smtClean="0"/>
          </a:p>
          <a:p>
            <a:endParaRPr lang="en-US" dirty="0"/>
          </a:p>
          <a:p>
            <a:r>
              <a:rPr lang="en-US" dirty="0" smtClean="0"/>
              <a:t>[3] Lowe</a:t>
            </a:r>
            <a:r>
              <a:rPr lang="en-US" dirty="0"/>
              <a:t>, D.G.: Distinctive image features from scale-invariant </a:t>
            </a:r>
            <a:r>
              <a:rPr lang="en-US" dirty="0" err="1"/>
              <a:t>keypoints</a:t>
            </a:r>
            <a:r>
              <a:rPr lang="en-US" dirty="0"/>
              <a:t>. Int. J. </a:t>
            </a:r>
            <a:r>
              <a:rPr lang="en-US" dirty="0" err="1"/>
              <a:t>Comput</a:t>
            </a:r>
            <a:r>
              <a:rPr lang="en-US" dirty="0"/>
              <a:t>. Vision 60(2), 91–110 (Nov 2004), http://dx.doi.org/10.1023/B: VISI.0000029664.99615.94 </a:t>
            </a:r>
            <a:br>
              <a:rPr lang="en-US" dirty="0"/>
            </a:br>
            <a:endParaRPr lang="en-US" dirty="0"/>
          </a:p>
        </p:txBody>
      </p:sp>
      <p:pic>
        <p:nvPicPr>
          <p:cNvPr id="2" name="Picture 1"/>
          <p:cNvPicPr>
            <a:picLocks noChangeAspect="1"/>
          </p:cNvPicPr>
          <p:nvPr/>
        </p:nvPicPr>
        <p:blipFill>
          <a:blip r:embed="rId2"/>
          <a:stretch>
            <a:fillRect/>
          </a:stretch>
        </p:blipFill>
        <p:spPr>
          <a:xfrm>
            <a:off x="1540971" y="1402842"/>
            <a:ext cx="5951221" cy="2635541"/>
          </a:xfrm>
          <a:prstGeom prst="rect">
            <a:avLst/>
          </a:prstGeom>
        </p:spPr>
      </p:pic>
      <p:sp>
        <p:nvSpPr>
          <p:cNvPr id="3" name="Rectangle 2"/>
          <p:cNvSpPr/>
          <p:nvPr/>
        </p:nvSpPr>
        <p:spPr>
          <a:xfrm>
            <a:off x="7492192" y="1674772"/>
            <a:ext cx="3020290" cy="2031325"/>
          </a:xfrm>
          <a:prstGeom prst="rect">
            <a:avLst/>
          </a:prstGeom>
        </p:spPr>
        <p:txBody>
          <a:bodyPr wrap="square">
            <a:spAutoFit/>
          </a:bodyPr>
          <a:lstStyle/>
          <a:p>
            <a:r>
              <a:rPr lang="en-US" dirty="0">
                <a:solidFill>
                  <a:srgbClr val="000000"/>
                </a:solidFill>
                <a:latin typeface="URWPalladioL-Roma"/>
              </a:rPr>
              <a:t>An example of SIFT </a:t>
            </a:r>
            <a:r>
              <a:rPr lang="en-US" dirty="0" err="1">
                <a:solidFill>
                  <a:srgbClr val="000000"/>
                </a:solidFill>
                <a:latin typeface="URWPalladioL-Roma"/>
              </a:rPr>
              <a:t>keypoint</a:t>
            </a:r>
            <a:r>
              <a:rPr lang="en-US" dirty="0">
                <a:solidFill>
                  <a:srgbClr val="000000"/>
                </a:solidFill>
                <a:latin typeface="URWPalladioL-Roma"/>
              </a:rPr>
              <a:t> descriptor in which the gradient orientation</a:t>
            </a:r>
            <a:br>
              <a:rPr lang="en-US" dirty="0">
                <a:solidFill>
                  <a:srgbClr val="000000"/>
                </a:solidFill>
                <a:latin typeface="URWPalladioL-Roma"/>
              </a:rPr>
            </a:br>
            <a:r>
              <a:rPr lang="en-US" dirty="0">
                <a:solidFill>
                  <a:srgbClr val="000000"/>
                </a:solidFill>
                <a:latin typeface="URWPalladioL-Roma"/>
              </a:rPr>
              <a:t>and gradient magnitude around each interest point are used </a:t>
            </a:r>
            <a:r>
              <a:rPr lang="en-US" dirty="0" smtClean="0">
                <a:solidFill>
                  <a:srgbClr val="000000"/>
                </a:solidFill>
                <a:latin typeface="URWPalladioL-Roma"/>
              </a:rPr>
              <a:t>[</a:t>
            </a:r>
            <a:r>
              <a:rPr lang="en-US" dirty="0" smtClean="0">
                <a:solidFill>
                  <a:srgbClr val="000000"/>
                </a:solidFill>
                <a:latin typeface="TeXPalladioL-SC"/>
              </a:rPr>
              <a:t>3</a:t>
            </a:r>
            <a:r>
              <a:rPr lang="en-US" dirty="0" smtClean="0">
                <a:solidFill>
                  <a:srgbClr val="000000"/>
                </a:solidFill>
                <a:latin typeface="URWPalladioL-Roma"/>
              </a:rPr>
              <a:t>].</a:t>
            </a:r>
            <a:r>
              <a:rPr lang="en-US" dirty="0" smtClean="0"/>
              <a:t> </a:t>
            </a:r>
            <a:r>
              <a:rPr lang="en-US" dirty="0"/>
              <a:t/>
            </a:r>
            <a:br>
              <a:rPr lang="en-US" dirty="0"/>
            </a:br>
            <a:endParaRPr lang="en-US" dirty="0"/>
          </a:p>
        </p:txBody>
      </p:sp>
      <p:sp>
        <p:nvSpPr>
          <p:cNvPr id="8" name="Rectangle 7"/>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cs typeface="Arial" panose="020B0604020202020204" pitchFamily="34" charset="0"/>
              </a:rPr>
              <a:t>KeyPoints</a:t>
            </a:r>
            <a:r>
              <a:rPr lang="en-US" sz="3200" b="1" dirty="0" smtClean="0">
                <a:solidFill>
                  <a:srgbClr val="00A499"/>
                </a:solidFill>
                <a:cs typeface="Arial" panose="020B0604020202020204" pitchFamily="34" charset="0"/>
              </a:rPr>
              <a:t> - SIFT</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3858583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5171" y="1715069"/>
            <a:ext cx="11673840" cy="2677656"/>
          </a:xfrm>
          <a:prstGeom prst="rect">
            <a:avLst/>
          </a:prstGeom>
        </p:spPr>
        <p:txBody>
          <a:bodyPr wrap="square">
            <a:spAutoFit/>
          </a:bodyPr>
          <a:lstStyle/>
          <a:p>
            <a:r>
              <a:rPr lang="en-US" sz="2800" dirty="0"/>
              <a:t>The speeded up robust feature (SURF) descriptor by Bay et al. </a:t>
            </a:r>
            <a:r>
              <a:rPr lang="en-US" sz="2800" dirty="0" smtClean="0"/>
              <a:t>[1, 2] </a:t>
            </a:r>
            <a:r>
              <a:rPr lang="en-US" sz="2800" dirty="0"/>
              <a:t>is also one of the widely used </a:t>
            </a:r>
            <a:r>
              <a:rPr lang="en-US" sz="2800" dirty="0" err="1"/>
              <a:t>keypoint</a:t>
            </a:r>
            <a:r>
              <a:rPr lang="en-US" sz="2800" dirty="0"/>
              <a:t> descriptors. In this method, the Hessian matrix-based measure is used to find the points of interest. The sum of the </a:t>
            </a:r>
            <a:r>
              <a:rPr lang="en-US" sz="2800" dirty="0" err="1"/>
              <a:t>Haar</a:t>
            </a:r>
            <a:r>
              <a:rPr lang="en-US" sz="2800" dirty="0"/>
              <a:t>-wavelet responses within the neighborhood of interest point is calculated. The authors also use the fast calculation via the integral image thanks to which SURF is faster than SIFT. </a:t>
            </a:r>
          </a:p>
        </p:txBody>
      </p:sp>
      <p:sp>
        <p:nvSpPr>
          <p:cNvPr id="8" name="Rectangle 7"/>
          <p:cNvSpPr/>
          <p:nvPr/>
        </p:nvSpPr>
        <p:spPr>
          <a:xfrm>
            <a:off x="155171" y="4632698"/>
            <a:ext cx="11673840" cy="1754326"/>
          </a:xfrm>
          <a:prstGeom prst="rect">
            <a:avLst/>
          </a:prstGeom>
        </p:spPr>
        <p:txBody>
          <a:bodyPr wrap="square">
            <a:spAutoFit/>
          </a:bodyPr>
          <a:lstStyle/>
          <a:p>
            <a:r>
              <a:rPr lang="en-US" dirty="0" smtClean="0">
                <a:solidFill>
                  <a:srgbClr val="000000"/>
                </a:solidFill>
              </a:rPr>
              <a:t>[1] Bay</a:t>
            </a:r>
            <a:r>
              <a:rPr lang="en-US" dirty="0">
                <a:solidFill>
                  <a:srgbClr val="000000"/>
                </a:solidFill>
              </a:rPr>
              <a:t>, H., </a:t>
            </a:r>
            <a:r>
              <a:rPr lang="en-US" dirty="0" err="1">
                <a:solidFill>
                  <a:srgbClr val="000000"/>
                </a:solidFill>
              </a:rPr>
              <a:t>Tuytelaars</a:t>
            </a:r>
            <a:r>
              <a:rPr lang="en-US" dirty="0">
                <a:solidFill>
                  <a:srgbClr val="000000"/>
                </a:solidFill>
              </a:rPr>
              <a:t>, T., </a:t>
            </a:r>
            <a:r>
              <a:rPr lang="en-US" dirty="0" err="1">
                <a:solidFill>
                  <a:srgbClr val="000000"/>
                </a:solidFill>
              </a:rPr>
              <a:t>Gool</a:t>
            </a:r>
            <a:r>
              <a:rPr lang="en-US" dirty="0">
                <a:solidFill>
                  <a:srgbClr val="000000"/>
                </a:solidFill>
              </a:rPr>
              <a:t>, L.J.V.: Surf: Speeded up robust features. In: </a:t>
            </a:r>
            <a:r>
              <a:rPr lang="en-US" dirty="0" smtClean="0">
                <a:solidFill>
                  <a:srgbClr val="000000"/>
                </a:solidFill>
              </a:rPr>
              <a:t>ECCV (</a:t>
            </a:r>
            <a:r>
              <a:rPr lang="en-US" dirty="0">
                <a:solidFill>
                  <a:srgbClr val="000000"/>
                </a:solidFill>
              </a:rPr>
              <a:t>1). pp. 404–417 (2006</a:t>
            </a:r>
            <a:r>
              <a:rPr lang="en-US" dirty="0" smtClean="0">
                <a:solidFill>
                  <a:srgbClr val="000000"/>
                </a:solidFill>
              </a:rPr>
              <a:t>)</a:t>
            </a:r>
          </a:p>
          <a:p>
            <a:endParaRPr lang="en-US" dirty="0">
              <a:solidFill>
                <a:srgbClr val="000000"/>
              </a:solidFill>
            </a:endParaRPr>
          </a:p>
          <a:p>
            <a:r>
              <a:rPr lang="en-US" dirty="0" smtClean="0">
                <a:solidFill>
                  <a:srgbClr val="000000"/>
                </a:solidFill>
              </a:rPr>
              <a:t>[2] </a:t>
            </a:r>
            <a:r>
              <a:rPr lang="en-US" dirty="0"/>
              <a:t>Bay, H., </a:t>
            </a:r>
            <a:r>
              <a:rPr lang="en-US" dirty="0" err="1"/>
              <a:t>Ess</a:t>
            </a:r>
            <a:r>
              <a:rPr lang="en-US" dirty="0"/>
              <a:t>, A., </a:t>
            </a:r>
            <a:r>
              <a:rPr lang="en-US" dirty="0" err="1"/>
              <a:t>Tuytelaars</a:t>
            </a:r>
            <a:r>
              <a:rPr lang="en-US" dirty="0"/>
              <a:t>, T., Van </a:t>
            </a:r>
            <a:r>
              <a:rPr lang="en-US" dirty="0" err="1"/>
              <a:t>Gool</a:t>
            </a:r>
            <a:r>
              <a:rPr lang="en-US" dirty="0"/>
              <a:t>, L.: Speeded-up robust features (surf</a:t>
            </a:r>
            <a:r>
              <a:rPr lang="en-US" dirty="0" smtClean="0"/>
              <a:t>). </a:t>
            </a:r>
            <a:r>
              <a:rPr lang="en-US" dirty="0" err="1" smtClean="0"/>
              <a:t>Comput</a:t>
            </a:r>
            <a:r>
              <a:rPr lang="en-US" dirty="0"/>
              <a:t>. Vis. Image </a:t>
            </a:r>
            <a:r>
              <a:rPr lang="en-US" dirty="0" err="1"/>
              <a:t>Underst</a:t>
            </a:r>
            <a:r>
              <a:rPr lang="en-US" dirty="0"/>
              <a:t>. 110(3), 346–359 (Jun 2008) </a:t>
            </a:r>
            <a:br>
              <a:rPr lang="en-US" dirty="0"/>
            </a:br>
            <a:r>
              <a:rPr lang="en-US" dirty="0"/>
              <a:t> </a:t>
            </a:r>
            <a:br>
              <a:rPr lang="en-US" dirty="0"/>
            </a:br>
            <a:endParaRPr lang="en-US" dirty="0"/>
          </a:p>
        </p:txBody>
      </p:sp>
      <p:sp>
        <p:nvSpPr>
          <p:cNvPr id="9" name="Rectangle 8"/>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cs typeface="Arial" panose="020B0604020202020204" pitchFamily="34" charset="0"/>
              </a:rPr>
              <a:t>KeyPoints</a:t>
            </a:r>
            <a:r>
              <a:rPr lang="en-US" sz="3200" b="1" dirty="0" smtClean="0">
                <a:solidFill>
                  <a:srgbClr val="00A499"/>
                </a:solidFill>
                <a:cs typeface="Arial" panose="020B0604020202020204" pitchFamily="34" charset="0"/>
              </a:rPr>
              <a:t> - SURF</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3001150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5171" y="1715069"/>
            <a:ext cx="11673840" cy="3539430"/>
          </a:xfrm>
          <a:prstGeom prst="rect">
            <a:avLst/>
          </a:prstGeom>
        </p:spPr>
        <p:txBody>
          <a:bodyPr wrap="square">
            <a:spAutoFit/>
          </a:bodyPr>
          <a:lstStyle/>
          <a:p>
            <a:r>
              <a:rPr lang="en-US" sz="2800" dirty="0"/>
              <a:t>A very fast method called binary robust independent elementary features (BRIEF) was proposed by </a:t>
            </a:r>
            <a:r>
              <a:rPr lang="en-US" sz="2800" dirty="0" err="1"/>
              <a:t>Calonder</a:t>
            </a:r>
            <a:r>
              <a:rPr lang="en-US" sz="2800" dirty="0"/>
              <a:t> et al. </a:t>
            </a:r>
            <a:r>
              <a:rPr lang="en-US" sz="2800" dirty="0" smtClean="0"/>
              <a:t>[1]. </a:t>
            </a:r>
            <a:r>
              <a:rPr lang="en-US" sz="2800" dirty="0"/>
              <a:t>The authors reported that the method outperforms SURF in the term of speed, and the recognition rate in many cases. In BRIEF, a binary string that contains the results of intensity differences of pixels are used and the descriptor similarity is evaluated using the Hamming distance. In </a:t>
            </a:r>
            <a:r>
              <a:rPr lang="en-US" sz="2800" dirty="0" smtClean="0"/>
              <a:t>[2], </a:t>
            </a:r>
            <a:r>
              <a:rPr lang="en-US" sz="2800" dirty="0"/>
              <a:t>the authors proposed another binary descriptor with rotation and noise invariant properties called oriented fast and rotated BRIEF (ORB).</a:t>
            </a:r>
          </a:p>
        </p:txBody>
      </p:sp>
      <p:sp>
        <p:nvSpPr>
          <p:cNvPr id="8" name="Rectangle 7"/>
          <p:cNvSpPr/>
          <p:nvPr/>
        </p:nvSpPr>
        <p:spPr>
          <a:xfrm>
            <a:off x="155171" y="5148087"/>
            <a:ext cx="11673840" cy="1754326"/>
          </a:xfrm>
          <a:prstGeom prst="rect">
            <a:avLst/>
          </a:prstGeom>
        </p:spPr>
        <p:txBody>
          <a:bodyPr wrap="square">
            <a:spAutoFit/>
          </a:bodyPr>
          <a:lstStyle/>
          <a:p>
            <a:r>
              <a:rPr lang="en-US" dirty="0" smtClean="0">
                <a:solidFill>
                  <a:srgbClr val="000000"/>
                </a:solidFill>
              </a:rPr>
              <a:t>[1] </a:t>
            </a:r>
            <a:r>
              <a:rPr lang="en-US" dirty="0" err="1"/>
              <a:t>Calonder</a:t>
            </a:r>
            <a:r>
              <a:rPr lang="en-US" dirty="0"/>
              <a:t>, M., </a:t>
            </a:r>
            <a:r>
              <a:rPr lang="en-US" dirty="0" err="1"/>
              <a:t>Lepetit</a:t>
            </a:r>
            <a:r>
              <a:rPr lang="en-US" dirty="0"/>
              <a:t>, V., </a:t>
            </a:r>
            <a:r>
              <a:rPr lang="en-US" dirty="0" err="1"/>
              <a:t>Strecha</a:t>
            </a:r>
            <a:r>
              <a:rPr lang="en-US" dirty="0"/>
              <a:t>, C., </a:t>
            </a:r>
            <a:r>
              <a:rPr lang="en-US" dirty="0" err="1"/>
              <a:t>Fua</a:t>
            </a:r>
            <a:r>
              <a:rPr lang="en-US" dirty="0"/>
              <a:t>, P.: Brief: binary robust </a:t>
            </a:r>
            <a:r>
              <a:rPr lang="en-US" dirty="0" smtClean="0"/>
              <a:t>independent elementary </a:t>
            </a:r>
            <a:r>
              <a:rPr lang="en-US" dirty="0"/>
              <a:t>features. In: Proceedings of the 11th European conference on Computer vision: Part IV. pp. 778–792. ECCV’10, Springer-</a:t>
            </a:r>
            <a:r>
              <a:rPr lang="en-US" dirty="0" err="1"/>
              <a:t>Verlag</a:t>
            </a:r>
            <a:r>
              <a:rPr lang="en-US" dirty="0"/>
              <a:t>, Berlin, Heidelberg</a:t>
            </a:r>
            <a:br>
              <a:rPr lang="en-US" dirty="0"/>
            </a:br>
            <a:r>
              <a:rPr lang="en-US" dirty="0"/>
              <a:t>(2010) </a:t>
            </a:r>
            <a:br>
              <a:rPr lang="en-US" dirty="0"/>
            </a:br>
            <a:endParaRPr lang="en-US" dirty="0">
              <a:solidFill>
                <a:srgbClr val="000000"/>
              </a:solidFill>
            </a:endParaRPr>
          </a:p>
          <a:p>
            <a:r>
              <a:rPr lang="en-US" dirty="0" smtClean="0">
                <a:solidFill>
                  <a:srgbClr val="000000"/>
                </a:solidFill>
              </a:rPr>
              <a:t>[2] </a:t>
            </a:r>
            <a:r>
              <a:rPr lang="en-US" dirty="0" err="1"/>
              <a:t>Rublee</a:t>
            </a:r>
            <a:r>
              <a:rPr lang="en-US" dirty="0"/>
              <a:t>, E., </a:t>
            </a:r>
            <a:r>
              <a:rPr lang="en-US" dirty="0" err="1"/>
              <a:t>Rabaud</a:t>
            </a:r>
            <a:r>
              <a:rPr lang="en-US" dirty="0"/>
              <a:t>, V., </a:t>
            </a:r>
            <a:r>
              <a:rPr lang="en-US" dirty="0" err="1"/>
              <a:t>Konolige</a:t>
            </a:r>
            <a:r>
              <a:rPr lang="en-US" dirty="0"/>
              <a:t>, K., </a:t>
            </a:r>
            <a:r>
              <a:rPr lang="en-US" dirty="0" err="1"/>
              <a:t>Bradski</a:t>
            </a:r>
            <a:r>
              <a:rPr lang="en-US" dirty="0"/>
              <a:t>, G.: Orb: An </a:t>
            </a:r>
            <a:r>
              <a:rPr lang="en-US" dirty="0" err="1"/>
              <a:t>effcient</a:t>
            </a:r>
            <a:r>
              <a:rPr lang="en-US" dirty="0"/>
              <a:t> </a:t>
            </a:r>
            <a:r>
              <a:rPr lang="en-US" dirty="0" smtClean="0"/>
              <a:t>alternative to </a:t>
            </a:r>
            <a:r>
              <a:rPr lang="en-US" dirty="0"/>
              <a:t>sift or surf. In: Computer Vision (ICCV), 2011 IEEE International </a:t>
            </a:r>
            <a:r>
              <a:rPr lang="en-US" dirty="0" smtClean="0"/>
              <a:t>Conference on</a:t>
            </a:r>
            <a:r>
              <a:rPr lang="en-US" dirty="0"/>
              <a:t>. pp. 2564–2571 (2011</a:t>
            </a:r>
            <a:r>
              <a:rPr lang="en-US" dirty="0" smtClean="0"/>
              <a:t>)</a:t>
            </a:r>
            <a:endParaRPr lang="en-US" dirty="0"/>
          </a:p>
        </p:txBody>
      </p:sp>
      <p:sp>
        <p:nvSpPr>
          <p:cNvPr id="9" name="Rectangle 8"/>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cs typeface="Arial" panose="020B0604020202020204" pitchFamily="34" charset="0"/>
              </a:rPr>
              <a:t>KeyPoints</a:t>
            </a:r>
            <a:r>
              <a:rPr lang="en-US" sz="3200" b="1" dirty="0" smtClean="0">
                <a:solidFill>
                  <a:srgbClr val="00A499"/>
                </a:solidFill>
                <a:cs typeface="Arial" panose="020B0604020202020204" pitchFamily="34" charset="0"/>
              </a:rPr>
              <a:t> – BRIEF/ORB</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646262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5171" y="1715069"/>
            <a:ext cx="11673840" cy="4832092"/>
          </a:xfrm>
          <a:prstGeom prst="rect">
            <a:avLst/>
          </a:prstGeom>
        </p:spPr>
        <p:txBody>
          <a:bodyPr wrap="square">
            <a:spAutoFit/>
          </a:bodyPr>
          <a:lstStyle/>
          <a:p>
            <a:r>
              <a:rPr lang="en-US" sz="2800" dirty="0" err="1"/>
              <a:t>Leutenegger</a:t>
            </a:r>
            <a:r>
              <a:rPr lang="en-US" sz="2800" dirty="0"/>
              <a:t> et al. </a:t>
            </a:r>
            <a:r>
              <a:rPr lang="en-US" sz="2800" dirty="0" smtClean="0"/>
              <a:t>[1] </a:t>
            </a:r>
            <a:r>
              <a:rPr lang="en-US" sz="2800" dirty="0"/>
              <a:t>proposed binary robust invariant scalable </a:t>
            </a:r>
            <a:r>
              <a:rPr lang="en-US" sz="2800" dirty="0" err="1"/>
              <a:t>keypoints</a:t>
            </a:r>
            <a:r>
              <a:rPr lang="en-US" sz="2800" dirty="0"/>
              <a:t> (BRISK). The method provides both scale and rotation invariance. BRISK is a binary descriptor like BRIEF and ORB, it means that the binary string that represents a region around the </a:t>
            </a:r>
            <a:r>
              <a:rPr lang="en-US" sz="2800" dirty="0" err="1"/>
              <a:t>keypoint</a:t>
            </a:r>
            <a:r>
              <a:rPr lang="en-US" sz="2800" dirty="0"/>
              <a:t> is composed. In BRISK, a concentric circle pattern of points near to the </a:t>
            </a:r>
            <a:r>
              <a:rPr lang="en-US" sz="2800" dirty="0" err="1"/>
              <a:t>keypoint</a:t>
            </a:r>
            <a:r>
              <a:rPr lang="en-US" sz="2800" dirty="0"/>
              <a:t> is used </a:t>
            </a:r>
            <a:r>
              <a:rPr lang="en-US" sz="2800" dirty="0" smtClean="0"/>
              <a:t>(see following image). </a:t>
            </a:r>
            <a:r>
              <a:rPr lang="en-US" sz="2800" dirty="0"/>
              <a:t>In this pattern, the blue circles represent the sampling locations and Gaussian blurring is computed to be less sensitive to noise; the radius of red circles denotes a standard deviation of blurring kernel. The standard deviation of the Gaussian kernel is increased with the increasing distance from the feature center to avoid aliasing effects. The final descriptor is determined by the comparison of sample points.</a:t>
            </a:r>
          </a:p>
        </p:txBody>
      </p:sp>
      <p:sp>
        <p:nvSpPr>
          <p:cNvPr id="9" name="Rectangle 8"/>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cs typeface="Arial" panose="020B0604020202020204" pitchFamily="34" charset="0"/>
              </a:rPr>
              <a:t>KeyPoints</a:t>
            </a:r>
            <a:r>
              <a:rPr lang="en-US" sz="3200" b="1" dirty="0" smtClean="0">
                <a:solidFill>
                  <a:srgbClr val="00A499"/>
                </a:solidFill>
                <a:cs typeface="Arial" panose="020B0604020202020204" pitchFamily="34" charset="0"/>
              </a:rPr>
              <a:t> – BRISK</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1186258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descr=" 4"/>
          <p:cNvSpPr>
            <a:spLocks noChangeArrowheads="1"/>
          </p:cNvSpPr>
          <p:nvPr/>
        </p:nvSpPr>
        <p:spPr bwMode="auto">
          <a:xfrm>
            <a:off x="1" y="1027771"/>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89" indent="-457189" algn="ctr" defTabSz="914377" eaLnBrk="1" hangingPunct="1">
              <a:spcBef>
                <a:spcPct val="20000"/>
              </a:spcBef>
            </a:pPr>
            <a:r>
              <a:rPr lang="en-US" sz="3200" b="1" dirty="0">
                <a:solidFill>
                  <a:srgbClr val="00A499"/>
                </a:solidFill>
                <a:cs typeface="Arial" panose="020B0604020202020204" pitchFamily="34" charset="0"/>
              </a:rPr>
              <a:t>Sliding Window - Main Idea</a:t>
            </a:r>
            <a:endParaRPr lang="cs-CZ" sz="3200" b="1" dirty="0">
              <a:solidFill>
                <a:srgbClr val="00A499"/>
              </a:solidFill>
              <a:cs typeface="Arial" panose="020B0604020202020204" pitchFamily="34" charset="0"/>
            </a:endParaRPr>
          </a:p>
          <a:p>
            <a:pPr marL="457189" indent="-457189" defTabSz="914377" eaLnBrk="1" hangingPunct="1">
              <a:spcBef>
                <a:spcPct val="20000"/>
              </a:spcBef>
            </a:pPr>
            <a:endParaRPr lang="cs-CZ" sz="1401" b="1" dirty="0">
              <a:solidFill>
                <a:srgbClr val="FF6600"/>
              </a:solidFill>
            </a:endParaRPr>
          </a:p>
        </p:txBody>
      </p:sp>
      <p:pic>
        <p:nvPicPr>
          <p:cNvPr id="5" name="Picture 4" desc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287" y="2030857"/>
            <a:ext cx="3830003" cy="2872503"/>
          </a:xfrm>
          <a:prstGeom prst="rect">
            <a:avLst/>
          </a:prstGeom>
        </p:spPr>
      </p:pic>
      <p:sp>
        <p:nvSpPr>
          <p:cNvPr id="6" name="Rectangle 5" descr=" 6"/>
          <p:cNvSpPr/>
          <p:nvPr/>
        </p:nvSpPr>
        <p:spPr>
          <a:xfrm>
            <a:off x="2165486" y="2086975"/>
            <a:ext cx="552639" cy="740532"/>
          </a:xfrm>
          <a:prstGeom prst="rect">
            <a:avLst/>
          </a:prstGeom>
          <a:noFill/>
          <a:ln w="571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1351">
              <a:solidFill>
                <a:prstClr val="black"/>
              </a:solidFill>
              <a:latin typeface="Calibri" panose="020F0502020204030204"/>
            </a:endParaRPr>
          </a:p>
        </p:txBody>
      </p:sp>
      <p:sp>
        <p:nvSpPr>
          <p:cNvPr id="2" name="Rectangle 1" descr=" 2"/>
          <p:cNvSpPr/>
          <p:nvPr/>
        </p:nvSpPr>
        <p:spPr>
          <a:xfrm>
            <a:off x="1994806" y="5714313"/>
            <a:ext cx="9441593" cy="646587"/>
          </a:xfrm>
          <a:prstGeom prst="rect">
            <a:avLst/>
          </a:prstGeom>
        </p:spPr>
        <p:txBody>
          <a:bodyPr wrap="square">
            <a:spAutoFit/>
          </a:bodyPr>
          <a:lstStyle/>
          <a:p>
            <a:pPr defTabSz="914377"/>
            <a:r>
              <a:rPr lang="en-US" sz="1801" dirty="0">
                <a:solidFill>
                  <a:prstClr val="black"/>
                </a:solidFill>
                <a:latin typeface="Calibri" panose="020F0502020204030204"/>
              </a:rPr>
              <a:t>Constantine </a:t>
            </a:r>
            <a:r>
              <a:rPr lang="en-US" sz="1801" dirty="0" err="1">
                <a:solidFill>
                  <a:prstClr val="black"/>
                </a:solidFill>
                <a:latin typeface="Calibri" panose="020F0502020204030204"/>
              </a:rPr>
              <a:t>Papageorgiou</a:t>
            </a:r>
            <a:r>
              <a:rPr lang="en-US" sz="1801" dirty="0">
                <a:solidFill>
                  <a:prstClr val="black"/>
                </a:solidFill>
                <a:latin typeface="Calibri" panose="020F0502020204030204"/>
              </a:rPr>
              <a:t> and </a:t>
            </a:r>
            <a:r>
              <a:rPr lang="en-US" sz="1801" dirty="0" err="1">
                <a:solidFill>
                  <a:prstClr val="black"/>
                </a:solidFill>
                <a:latin typeface="Calibri" panose="020F0502020204030204"/>
              </a:rPr>
              <a:t>Tomaso</a:t>
            </a:r>
            <a:r>
              <a:rPr lang="en-US" sz="1801" dirty="0">
                <a:solidFill>
                  <a:prstClr val="black"/>
                </a:solidFill>
                <a:latin typeface="Calibri" panose="020F0502020204030204"/>
              </a:rPr>
              <a:t> </a:t>
            </a:r>
            <a:r>
              <a:rPr lang="en-US" sz="1801" dirty="0" err="1">
                <a:solidFill>
                  <a:prstClr val="black"/>
                </a:solidFill>
                <a:latin typeface="Calibri" panose="020F0502020204030204"/>
              </a:rPr>
              <a:t>Poggio</a:t>
            </a:r>
            <a:r>
              <a:rPr lang="en-US" sz="1801" dirty="0">
                <a:solidFill>
                  <a:prstClr val="black"/>
                </a:solidFill>
                <a:latin typeface="Calibri" panose="020F0502020204030204"/>
              </a:rPr>
              <a:t>: A Trainable System for Object Detection. </a:t>
            </a:r>
          </a:p>
          <a:p>
            <a:pPr defTabSz="914377"/>
            <a:r>
              <a:rPr lang="en-US" sz="1801" i="1" dirty="0">
                <a:solidFill>
                  <a:prstClr val="black"/>
                </a:solidFill>
                <a:latin typeface="Calibri" panose="020F0502020204030204"/>
              </a:rPr>
              <a:t>Int. J. </a:t>
            </a:r>
            <a:r>
              <a:rPr lang="en-US" sz="1801" i="1" dirty="0" err="1">
                <a:solidFill>
                  <a:prstClr val="black"/>
                </a:solidFill>
                <a:latin typeface="Calibri" panose="020F0502020204030204"/>
              </a:rPr>
              <a:t>Comput</a:t>
            </a:r>
            <a:r>
              <a:rPr lang="en-US" sz="1801" i="1" dirty="0">
                <a:solidFill>
                  <a:prstClr val="black"/>
                </a:solidFill>
                <a:latin typeface="Calibri" panose="020F0502020204030204"/>
              </a:rPr>
              <a:t>. Vision</a:t>
            </a:r>
            <a:r>
              <a:rPr lang="en-US" sz="1801" dirty="0">
                <a:solidFill>
                  <a:prstClr val="black"/>
                </a:solidFill>
                <a:latin typeface="Calibri" panose="020F0502020204030204"/>
              </a:rPr>
              <a:t> 38, pp. 15-33. (2000) </a:t>
            </a:r>
          </a:p>
        </p:txBody>
      </p:sp>
      <p:sp>
        <p:nvSpPr>
          <p:cNvPr id="3" name="Right Arrow 2"/>
          <p:cNvSpPr/>
          <p:nvPr/>
        </p:nvSpPr>
        <p:spPr>
          <a:xfrm>
            <a:off x="2794324" y="2286830"/>
            <a:ext cx="723207" cy="34082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ight Arrow 6"/>
          <p:cNvSpPr/>
          <p:nvPr/>
        </p:nvSpPr>
        <p:spPr>
          <a:xfrm rot="5400000">
            <a:off x="2080201" y="3095670"/>
            <a:ext cx="723207" cy="34082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195513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cs typeface="Arial" panose="020B0604020202020204" pitchFamily="34" charset="0"/>
              </a:rPr>
              <a:t>KeyPoints</a:t>
            </a:r>
            <a:r>
              <a:rPr lang="en-US" sz="3200" b="1" dirty="0" smtClean="0">
                <a:solidFill>
                  <a:srgbClr val="00A499"/>
                </a:solidFill>
                <a:cs typeface="Arial" panose="020B0604020202020204" pitchFamily="34" charset="0"/>
              </a:rPr>
              <a:t> – BRISK</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4" name="Rectangle 3"/>
          <p:cNvSpPr/>
          <p:nvPr/>
        </p:nvSpPr>
        <p:spPr>
          <a:xfrm>
            <a:off x="96982" y="6054174"/>
            <a:ext cx="11673840" cy="646331"/>
          </a:xfrm>
          <a:prstGeom prst="rect">
            <a:avLst/>
          </a:prstGeom>
        </p:spPr>
        <p:txBody>
          <a:bodyPr wrap="square">
            <a:spAutoFit/>
          </a:bodyPr>
          <a:lstStyle/>
          <a:p>
            <a:r>
              <a:rPr lang="en-US" dirty="0" smtClean="0">
                <a:solidFill>
                  <a:srgbClr val="000000"/>
                </a:solidFill>
              </a:rPr>
              <a:t>[1] </a:t>
            </a:r>
            <a:r>
              <a:rPr lang="en-US" dirty="0" err="1"/>
              <a:t>Leutenegger</a:t>
            </a:r>
            <a:r>
              <a:rPr lang="en-US" dirty="0"/>
              <a:t>, S., </a:t>
            </a:r>
            <a:r>
              <a:rPr lang="en-US" dirty="0" err="1"/>
              <a:t>Chli</a:t>
            </a:r>
            <a:r>
              <a:rPr lang="en-US" dirty="0"/>
              <a:t>, M., </a:t>
            </a:r>
            <a:r>
              <a:rPr lang="en-US" dirty="0" err="1"/>
              <a:t>Siegwart</a:t>
            </a:r>
            <a:r>
              <a:rPr lang="en-US" dirty="0"/>
              <a:t>, R.: Brisk: Binary robust invariant </a:t>
            </a:r>
            <a:r>
              <a:rPr lang="en-US" dirty="0" smtClean="0"/>
              <a:t>scalable </a:t>
            </a:r>
            <a:r>
              <a:rPr lang="en-US" dirty="0" err="1" smtClean="0"/>
              <a:t>keypoints</a:t>
            </a:r>
            <a:r>
              <a:rPr lang="en-US" dirty="0"/>
              <a:t>. In: Computer Vision (ICCV), 2011 IEEE International Conference on</a:t>
            </a:r>
            <a:r>
              <a:rPr lang="en-US" dirty="0" smtClean="0"/>
              <a:t>. pp</a:t>
            </a:r>
            <a:r>
              <a:rPr lang="en-US" dirty="0"/>
              <a:t>. 2548–2555 (2011) </a:t>
            </a:r>
          </a:p>
        </p:txBody>
      </p:sp>
      <p:pic>
        <p:nvPicPr>
          <p:cNvPr id="2" name="Picture 1"/>
          <p:cNvPicPr>
            <a:picLocks noChangeAspect="1"/>
          </p:cNvPicPr>
          <p:nvPr/>
        </p:nvPicPr>
        <p:blipFill>
          <a:blip r:embed="rId2"/>
          <a:stretch>
            <a:fillRect/>
          </a:stretch>
        </p:blipFill>
        <p:spPr>
          <a:xfrm>
            <a:off x="3755750" y="1301290"/>
            <a:ext cx="4356303" cy="4300555"/>
          </a:xfrm>
          <a:prstGeom prst="rect">
            <a:avLst/>
          </a:prstGeom>
        </p:spPr>
      </p:pic>
      <p:sp>
        <p:nvSpPr>
          <p:cNvPr id="3" name="Rectangle 2"/>
          <p:cNvSpPr/>
          <p:nvPr/>
        </p:nvSpPr>
        <p:spPr>
          <a:xfrm>
            <a:off x="4758871" y="5550970"/>
            <a:ext cx="2674258" cy="369332"/>
          </a:xfrm>
          <a:prstGeom prst="rect">
            <a:avLst/>
          </a:prstGeom>
        </p:spPr>
        <p:txBody>
          <a:bodyPr wrap="none">
            <a:spAutoFit/>
          </a:bodyPr>
          <a:lstStyle/>
          <a:p>
            <a:r>
              <a:rPr lang="en-US" dirty="0"/>
              <a:t>BRISK sampling pattern </a:t>
            </a:r>
            <a:r>
              <a:rPr lang="en-US" dirty="0" smtClean="0"/>
              <a:t>[1]</a:t>
            </a:r>
            <a:endParaRPr lang="en-US" dirty="0"/>
          </a:p>
        </p:txBody>
      </p:sp>
    </p:spTree>
    <p:extLst>
      <p:ext uri="{BB962C8B-B14F-4D97-AF65-F5344CB8AC3E}">
        <p14:creationId xmlns:p14="http://schemas.microsoft.com/office/powerpoint/2010/main" val="3296430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cs typeface="Arial" panose="020B0604020202020204" pitchFamily="34" charset="0"/>
              </a:rPr>
              <a:t>KeyPoints</a:t>
            </a:r>
            <a:r>
              <a:rPr lang="en-US" sz="3200" b="1" dirty="0" smtClean="0">
                <a:solidFill>
                  <a:srgbClr val="00A499"/>
                </a:solidFill>
                <a:cs typeface="Arial" panose="020B0604020202020204" pitchFamily="34" charset="0"/>
              </a:rPr>
              <a:t> – FREAK</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4" name="Rectangle 3"/>
          <p:cNvSpPr/>
          <p:nvPr/>
        </p:nvSpPr>
        <p:spPr>
          <a:xfrm>
            <a:off x="48491" y="6137302"/>
            <a:ext cx="12095018" cy="646331"/>
          </a:xfrm>
          <a:prstGeom prst="rect">
            <a:avLst/>
          </a:prstGeom>
        </p:spPr>
        <p:txBody>
          <a:bodyPr wrap="square">
            <a:spAutoFit/>
          </a:bodyPr>
          <a:lstStyle/>
          <a:p>
            <a:r>
              <a:rPr lang="en-US" dirty="0" smtClean="0"/>
              <a:t>[1] </a:t>
            </a:r>
            <a:r>
              <a:rPr lang="en-US" dirty="0" err="1" smtClean="0"/>
              <a:t>Alahi</a:t>
            </a:r>
            <a:r>
              <a:rPr lang="en-US" dirty="0"/>
              <a:t>, A., Ortiz, R., </a:t>
            </a:r>
            <a:r>
              <a:rPr lang="en-US" dirty="0" err="1"/>
              <a:t>Vandergheynst</a:t>
            </a:r>
            <a:r>
              <a:rPr lang="en-US" dirty="0"/>
              <a:t>, P.: FREAK: Fast Retina </a:t>
            </a:r>
            <a:r>
              <a:rPr lang="en-US" dirty="0" err="1"/>
              <a:t>Keypoint</a:t>
            </a:r>
            <a:r>
              <a:rPr lang="en-US" dirty="0"/>
              <a:t>. In: </a:t>
            </a:r>
            <a:r>
              <a:rPr lang="en-US" dirty="0" smtClean="0"/>
              <a:t>IEEE Conference </a:t>
            </a:r>
            <a:r>
              <a:rPr lang="en-US" dirty="0"/>
              <a:t>on Computer Vision and Pattern Recognition. IEEE Conference </a:t>
            </a:r>
            <a:r>
              <a:rPr lang="en-US" dirty="0" smtClean="0"/>
              <a:t>on Computer </a:t>
            </a:r>
            <a:r>
              <a:rPr lang="en-US" dirty="0"/>
              <a:t>Vision and Pattern Recognition, </a:t>
            </a:r>
            <a:r>
              <a:rPr lang="en-US" dirty="0" err="1"/>
              <a:t>Ieee</a:t>
            </a:r>
            <a:r>
              <a:rPr lang="en-US" dirty="0"/>
              <a:t>, New York (2012</a:t>
            </a:r>
            <a:r>
              <a:rPr lang="en-US" dirty="0" smtClean="0"/>
              <a:t>)</a:t>
            </a:r>
            <a:endParaRPr lang="en-US" dirty="0"/>
          </a:p>
        </p:txBody>
      </p:sp>
      <p:sp>
        <p:nvSpPr>
          <p:cNvPr id="5" name="Rectangle 4"/>
          <p:cNvSpPr/>
          <p:nvPr/>
        </p:nvSpPr>
        <p:spPr>
          <a:xfrm>
            <a:off x="96982" y="1474136"/>
            <a:ext cx="12095018" cy="3539430"/>
          </a:xfrm>
          <a:prstGeom prst="rect">
            <a:avLst/>
          </a:prstGeom>
        </p:spPr>
        <p:txBody>
          <a:bodyPr wrap="square">
            <a:spAutoFit/>
          </a:bodyPr>
          <a:lstStyle/>
          <a:p>
            <a:r>
              <a:rPr lang="en-US" sz="2800" dirty="0"/>
              <a:t>In </a:t>
            </a:r>
            <a:r>
              <a:rPr lang="en-US" sz="2800" dirty="0" smtClean="0"/>
              <a:t>[1], </a:t>
            </a:r>
            <a:r>
              <a:rPr lang="en-US" sz="2800" dirty="0"/>
              <a:t>the authors proposed the fast retina </a:t>
            </a:r>
            <a:r>
              <a:rPr lang="en-US" sz="2800" dirty="0" err="1"/>
              <a:t>keypoint</a:t>
            </a:r>
            <a:r>
              <a:rPr lang="en-US" sz="2800" dirty="0"/>
              <a:t> (FREAK) descriptor that also uses the binary strings. The method is biologically inspired by a human visual system; more exactly by the retina. In this paper, the authors proposed a retinal sampling pattern</a:t>
            </a:r>
            <a:r>
              <a:rPr lang="en-US" sz="2800" dirty="0" smtClean="0"/>
              <a:t>; The following image shows </a:t>
            </a:r>
            <a:r>
              <a:rPr lang="en-US" sz="2800" dirty="0"/>
              <a:t>the topology of this pattern. The pattern is divided into the areas (</a:t>
            </a:r>
            <a:r>
              <a:rPr lang="en-US" sz="2800" dirty="0" err="1"/>
              <a:t>foveal</a:t>
            </a:r>
            <a:r>
              <a:rPr lang="en-US" sz="2800" dirty="0"/>
              <a:t>, fovea, </a:t>
            </a:r>
            <a:r>
              <a:rPr lang="en-US" sz="2800" dirty="0" err="1"/>
              <a:t>parafoveal</a:t>
            </a:r>
            <a:r>
              <a:rPr lang="en-US" sz="2800" dirty="0"/>
              <a:t>, and </a:t>
            </a:r>
            <a:r>
              <a:rPr lang="en-US" sz="2800" dirty="0" err="1"/>
              <a:t>perifoveal</a:t>
            </a:r>
            <a:r>
              <a:rPr lang="en-US" sz="2800" dirty="0"/>
              <a:t>) similar to the human retina. In this pattern, the pixels are overlapped and concentrated near to the center. The binary strings is computed by comparing the point pairs of image intensities within the pattern.</a:t>
            </a:r>
          </a:p>
        </p:txBody>
      </p:sp>
    </p:spTree>
    <p:extLst>
      <p:ext uri="{BB962C8B-B14F-4D97-AF65-F5344CB8AC3E}">
        <p14:creationId xmlns:p14="http://schemas.microsoft.com/office/powerpoint/2010/main" val="3521880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cs typeface="Arial" panose="020B0604020202020204" pitchFamily="34" charset="0"/>
              </a:rPr>
              <a:t>KeyPoints</a:t>
            </a:r>
            <a:r>
              <a:rPr lang="en-US" sz="3200" b="1" dirty="0" smtClean="0">
                <a:solidFill>
                  <a:srgbClr val="00A499"/>
                </a:solidFill>
                <a:cs typeface="Arial" panose="020B0604020202020204" pitchFamily="34" charset="0"/>
              </a:rPr>
              <a:t> – FREAK</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4" name="Rectangle 3"/>
          <p:cNvSpPr/>
          <p:nvPr/>
        </p:nvSpPr>
        <p:spPr>
          <a:xfrm>
            <a:off x="48491" y="6137302"/>
            <a:ext cx="12095018" cy="646331"/>
          </a:xfrm>
          <a:prstGeom prst="rect">
            <a:avLst/>
          </a:prstGeom>
        </p:spPr>
        <p:txBody>
          <a:bodyPr wrap="square">
            <a:spAutoFit/>
          </a:bodyPr>
          <a:lstStyle/>
          <a:p>
            <a:r>
              <a:rPr lang="en-US" dirty="0" smtClean="0"/>
              <a:t>[1] </a:t>
            </a:r>
            <a:r>
              <a:rPr lang="en-US" dirty="0" err="1" smtClean="0"/>
              <a:t>Alahi</a:t>
            </a:r>
            <a:r>
              <a:rPr lang="en-US" dirty="0"/>
              <a:t>, A., Ortiz, R., </a:t>
            </a:r>
            <a:r>
              <a:rPr lang="en-US" dirty="0" err="1"/>
              <a:t>Vandergheynst</a:t>
            </a:r>
            <a:r>
              <a:rPr lang="en-US" dirty="0"/>
              <a:t>, P.: FREAK: Fast Retina </a:t>
            </a:r>
            <a:r>
              <a:rPr lang="en-US" dirty="0" err="1"/>
              <a:t>Keypoint</a:t>
            </a:r>
            <a:r>
              <a:rPr lang="en-US" dirty="0"/>
              <a:t>. In: </a:t>
            </a:r>
            <a:r>
              <a:rPr lang="en-US" dirty="0" smtClean="0"/>
              <a:t>IEEE Conference </a:t>
            </a:r>
            <a:r>
              <a:rPr lang="en-US" dirty="0"/>
              <a:t>on Computer Vision and Pattern Recognition. IEEE Conference </a:t>
            </a:r>
            <a:r>
              <a:rPr lang="en-US" dirty="0" smtClean="0"/>
              <a:t>on Computer </a:t>
            </a:r>
            <a:r>
              <a:rPr lang="en-US" dirty="0"/>
              <a:t>Vision and Pattern Recognition, </a:t>
            </a:r>
            <a:r>
              <a:rPr lang="en-US" dirty="0" err="1"/>
              <a:t>Ieee</a:t>
            </a:r>
            <a:r>
              <a:rPr lang="en-US" dirty="0"/>
              <a:t>, New York (2012</a:t>
            </a:r>
            <a:r>
              <a:rPr lang="en-US" dirty="0" smtClean="0"/>
              <a:t>)</a:t>
            </a:r>
            <a:endParaRPr lang="en-US" dirty="0"/>
          </a:p>
        </p:txBody>
      </p:sp>
      <p:pic>
        <p:nvPicPr>
          <p:cNvPr id="2" name="Picture 1"/>
          <p:cNvPicPr>
            <a:picLocks noChangeAspect="1"/>
          </p:cNvPicPr>
          <p:nvPr/>
        </p:nvPicPr>
        <p:blipFill>
          <a:blip r:embed="rId2"/>
          <a:stretch>
            <a:fillRect/>
          </a:stretch>
        </p:blipFill>
        <p:spPr>
          <a:xfrm>
            <a:off x="4141599" y="1409460"/>
            <a:ext cx="3908801" cy="3783830"/>
          </a:xfrm>
          <a:prstGeom prst="rect">
            <a:avLst/>
          </a:prstGeom>
        </p:spPr>
      </p:pic>
      <p:sp>
        <p:nvSpPr>
          <p:cNvPr id="3" name="Rectangle 2"/>
          <p:cNvSpPr/>
          <p:nvPr/>
        </p:nvSpPr>
        <p:spPr>
          <a:xfrm>
            <a:off x="4700007" y="5288276"/>
            <a:ext cx="2791983" cy="369332"/>
          </a:xfrm>
          <a:prstGeom prst="rect">
            <a:avLst/>
          </a:prstGeom>
        </p:spPr>
        <p:txBody>
          <a:bodyPr wrap="none">
            <a:spAutoFit/>
          </a:bodyPr>
          <a:lstStyle/>
          <a:p>
            <a:r>
              <a:rPr lang="en-US" dirty="0"/>
              <a:t>FREAK sampling pattern </a:t>
            </a:r>
            <a:r>
              <a:rPr lang="en-US" dirty="0" smtClean="0"/>
              <a:t>[1]</a:t>
            </a:r>
            <a:endParaRPr lang="en-US" dirty="0"/>
          </a:p>
        </p:txBody>
      </p:sp>
    </p:spTree>
    <p:extLst>
      <p:ext uri="{BB962C8B-B14F-4D97-AF65-F5344CB8AC3E}">
        <p14:creationId xmlns:p14="http://schemas.microsoft.com/office/powerpoint/2010/main" val="3996942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cs typeface="Arial" panose="020B0604020202020204" pitchFamily="34" charset="0"/>
              </a:rPr>
              <a:t>KeyPoints</a:t>
            </a:r>
            <a:r>
              <a:rPr lang="en-US" sz="3200" b="1" dirty="0" smtClean="0">
                <a:solidFill>
                  <a:srgbClr val="00A499"/>
                </a:solidFill>
                <a:cs typeface="Arial" panose="020B0604020202020204" pitchFamily="34" charset="0"/>
              </a:rPr>
              <a:t> - Example</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5" name="Rectangle 4"/>
          <p:cNvSpPr/>
          <p:nvPr/>
        </p:nvSpPr>
        <p:spPr>
          <a:xfrm>
            <a:off x="369267" y="1246156"/>
            <a:ext cx="11582400" cy="913199"/>
          </a:xfrm>
          <a:prstGeom prst="rect">
            <a:avLst/>
          </a:prstGeom>
        </p:spPr>
        <p:txBody>
          <a:bodyPr wrap="square">
            <a:spAutoFit/>
          </a:bodyPr>
          <a:lstStyle/>
          <a:p>
            <a:pPr lvl="0">
              <a:buSzPct val="45000"/>
            </a:pPr>
            <a:r>
              <a:rPr lang="en-US" sz="2667" dirty="0">
                <a:latin typeface="Arial" panose="020B0604020202020204" pitchFamily="34" charset="0"/>
                <a:cs typeface="Arial" panose="020B0604020202020204" pitchFamily="34" charset="0"/>
              </a:rPr>
              <a:t>The goal is to find image </a:t>
            </a:r>
            <a:r>
              <a:rPr lang="en-US" sz="2667" dirty="0" err="1">
                <a:latin typeface="Arial" panose="020B0604020202020204" pitchFamily="34" charset="0"/>
                <a:cs typeface="Arial" panose="020B0604020202020204" pitchFamily="34" charset="0"/>
              </a:rPr>
              <a:t>KeyPoints</a:t>
            </a:r>
            <a:r>
              <a:rPr lang="en-US" sz="2667" dirty="0">
                <a:latin typeface="Arial" panose="020B0604020202020204" pitchFamily="34" charset="0"/>
                <a:cs typeface="Arial" panose="020B0604020202020204" pitchFamily="34" charset="0"/>
              </a:rPr>
              <a:t> that are invariant in the terms of </a:t>
            </a:r>
            <a:r>
              <a:rPr lang="en-US" sz="2667" dirty="0">
                <a:highlight>
                  <a:scrgbClr r="0" g="0" b="0">
                    <a:alpha val="0"/>
                  </a:scrgbClr>
                </a:highlight>
                <a:latin typeface="Arial" panose="020B0604020202020204" pitchFamily="34" charset="0"/>
                <a:cs typeface="Arial" panose="020B0604020202020204" pitchFamily="34" charset="0"/>
              </a:rPr>
              <a:t>scale, orientation, position, illumination, partially occlusion.</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165" y="2966140"/>
            <a:ext cx="2205334" cy="179397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484" y="2249541"/>
            <a:ext cx="5524178" cy="4419342"/>
          </a:xfrm>
          <a:prstGeom prst="rect">
            <a:avLst/>
          </a:prstGeom>
        </p:spPr>
      </p:pic>
      <p:sp>
        <p:nvSpPr>
          <p:cNvPr id="12" name="Rectangle 11"/>
          <p:cNvSpPr>
            <a:spLocks noChangeArrowheads="1"/>
          </p:cNvSpPr>
          <p:nvPr/>
        </p:nvSpPr>
        <p:spPr bwMode="auto">
          <a:xfrm>
            <a:off x="1387164" y="4974054"/>
            <a:ext cx="2182480" cy="35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cs typeface="Arial" panose="020B0604020202020204" pitchFamily="34" charset="0"/>
              </a:rPr>
              <a:t>template</a:t>
            </a:r>
            <a:endParaRPr lang="cs-CZ" sz="3200" b="1" dirty="0">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296087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9300" y="1254928"/>
            <a:ext cx="7433400" cy="5190313"/>
          </a:xfrm>
          <a:prstGeom prst="rect">
            <a:avLst/>
          </a:prstGeom>
        </p:spPr>
      </p:pic>
      <p:sp>
        <p:nvSpPr>
          <p:cNvPr id="3" name="Rectangle 2"/>
          <p:cNvSpPr/>
          <p:nvPr/>
        </p:nvSpPr>
        <p:spPr>
          <a:xfrm>
            <a:off x="7287491" y="6581001"/>
            <a:ext cx="4904509" cy="276999"/>
          </a:xfrm>
          <a:prstGeom prst="rect">
            <a:avLst/>
          </a:prstGeom>
        </p:spPr>
        <p:txBody>
          <a:bodyPr wrap="square">
            <a:spAutoFit/>
          </a:bodyPr>
          <a:lstStyle/>
          <a:p>
            <a:r>
              <a:rPr lang="en-US" sz="1200" dirty="0">
                <a:hlinkClick r:id="rId3"/>
              </a:rPr>
              <a:t>https://docs.opencv.org/3.1.0/d5/d6f/tutorial_feature_flann_matcher.html</a:t>
            </a:r>
            <a:endParaRPr lang="en-US" sz="1200" dirty="0"/>
          </a:p>
        </p:txBody>
      </p:sp>
      <p:sp>
        <p:nvSpPr>
          <p:cNvPr id="6" name="Rectangle 5"/>
          <p:cNvSpPr>
            <a:spLocks noChangeArrowheads="1"/>
          </p:cNvSpPr>
          <p:nvPr/>
        </p:nvSpPr>
        <p:spPr bwMode="auto">
          <a:xfrm>
            <a:off x="0" y="7499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cs typeface="Arial" panose="020B0604020202020204" pitchFamily="34" charset="0"/>
              </a:rPr>
              <a:t>KeyPoints</a:t>
            </a:r>
            <a:r>
              <a:rPr lang="en-US" sz="3200" b="1" dirty="0" smtClean="0">
                <a:solidFill>
                  <a:srgbClr val="00A499"/>
                </a:solidFill>
                <a:cs typeface="Arial" panose="020B0604020202020204" pitchFamily="34" charset="0"/>
              </a:rPr>
              <a:t> - Example</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3451987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60090" y="952686"/>
            <a:ext cx="11937252" cy="6248827"/>
          </a:xfrm>
          <a:prstGeom prst="rect">
            <a:avLst/>
          </a:prstGeom>
        </p:spPr>
        <p:txBody>
          <a:bodyPr wrap="square">
            <a:spAutoFit/>
          </a:bodyPr>
          <a:lstStyle/>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err="1"/>
              <a:t>Haar</a:t>
            </a: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HOG </a:t>
            </a:r>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LBP</a:t>
            </a:r>
          </a:p>
          <a:p>
            <a:endParaRPr lang="en-US" sz="2667" dirty="0"/>
          </a:p>
          <a:p>
            <a:pPr marL="457155" indent="-457155">
              <a:buFont typeface="Wingdings" panose="05000000000000000000" pitchFamily="2" charset="2"/>
              <a:buChar char="§"/>
            </a:pPr>
            <a:r>
              <a:rPr lang="en-US" sz="2667" dirty="0"/>
              <a:t>SIFT, SURF                             </a:t>
            </a:r>
            <a:r>
              <a:rPr lang="en-US" sz="2667" dirty="0" err="1"/>
              <a:t>KeyPoints</a:t>
            </a: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solidFill>
                  <a:srgbClr val="FF0000"/>
                </a:solidFill>
              </a:rPr>
              <a:t>CNNs</a:t>
            </a:r>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endParaRPr lang="en-US" sz="2667" dirty="0"/>
          </a:p>
          <a:p>
            <a:endParaRPr lang="en-US" sz="2667" dirty="0"/>
          </a:p>
          <a:p>
            <a:pPr marL="914320" lvl="1" indent="-457155">
              <a:buFont typeface="Wingdings" panose="05000000000000000000" pitchFamily="2" charset="2"/>
              <a:buChar char="§"/>
            </a:pPr>
            <a:endParaRPr lang="en-US" sz="2667" dirty="0"/>
          </a:p>
        </p:txBody>
      </p:sp>
      <p:sp>
        <p:nvSpPr>
          <p:cNvPr id="2" name="Right Brace 1"/>
          <p:cNvSpPr/>
          <p:nvPr/>
        </p:nvSpPr>
        <p:spPr>
          <a:xfrm>
            <a:off x="4218013" y="1157489"/>
            <a:ext cx="592823" cy="2169952"/>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5" name="Rectangle 4"/>
          <p:cNvSpPr>
            <a:spLocks noChangeArrowheads="1"/>
          </p:cNvSpPr>
          <p:nvPr/>
        </p:nvSpPr>
        <p:spPr bwMode="auto">
          <a:xfrm>
            <a:off x="5062394" y="1876511"/>
            <a:ext cx="3568117"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667" dirty="0">
                <a:latin typeface="+mn-lt"/>
                <a:cs typeface="Arial" panose="020B0604020202020204" pitchFamily="34" charset="0"/>
              </a:rPr>
              <a:t>Traditional Approaches</a:t>
            </a:r>
            <a:endParaRPr lang="cs-CZ" sz="2667" dirty="0">
              <a:latin typeface="+mn-lt"/>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6" name="Right Brace 5"/>
          <p:cNvSpPr/>
          <p:nvPr/>
        </p:nvSpPr>
        <p:spPr>
          <a:xfrm>
            <a:off x="4268812" y="494197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8" name="Rectangle 7"/>
          <p:cNvSpPr>
            <a:spLocks noChangeArrowheads="1"/>
          </p:cNvSpPr>
          <p:nvPr/>
        </p:nvSpPr>
        <p:spPr bwMode="auto">
          <a:xfrm>
            <a:off x="5043606" y="5007399"/>
            <a:ext cx="441037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667" dirty="0">
                <a:solidFill>
                  <a:srgbClr val="FF0000"/>
                </a:solidFill>
                <a:latin typeface="+mn-lt"/>
                <a:cs typeface="Arial" panose="020B0604020202020204" pitchFamily="34" charset="0"/>
              </a:rPr>
              <a:t>Deep Learning Approach</a:t>
            </a:r>
            <a:endParaRPr lang="cs-CZ" sz="2667" dirty="0">
              <a:solidFill>
                <a:srgbClr val="FF0000"/>
              </a:solidFill>
              <a:latin typeface="+mn-lt"/>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10" name="Right Brace 9"/>
          <p:cNvSpPr/>
          <p:nvPr/>
        </p:nvSpPr>
        <p:spPr>
          <a:xfrm>
            <a:off x="4268812" y="374716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3859760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691744" y="16626"/>
            <a:ext cx="550025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Recognition</a:t>
            </a:r>
          </a:p>
          <a:p>
            <a:pPr algn="ctr" eaLnBrk="1" hangingPunct="1">
              <a:spcBef>
                <a:spcPct val="20000"/>
              </a:spcBef>
            </a:pPr>
            <a:r>
              <a:rPr lang="en-US" sz="3200" b="1" dirty="0">
                <a:solidFill>
                  <a:srgbClr val="00A499"/>
                </a:solidFill>
              </a:rPr>
              <a:t>Alien vs. Avenger</a:t>
            </a:r>
          </a:p>
          <a:p>
            <a:pPr algn="ctr" eaLnBrk="1" hangingPunct="1">
              <a:spcBef>
                <a:spcPct val="20000"/>
              </a:spcBef>
            </a:pPr>
            <a:endParaRPr lang="en-US" sz="3200" b="1" dirty="0"/>
          </a:p>
          <a:p>
            <a:pPr algn="ctr" eaLnBrk="1" hangingPunct="1">
              <a:spcBef>
                <a:spcPct val="20000"/>
              </a:spcBef>
            </a:pPr>
            <a:endParaRPr lang="en-US" sz="3200" b="1" dirty="0">
              <a:solidFill>
                <a:srgbClr val="FF66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877" y="1217369"/>
            <a:ext cx="8773304" cy="4960172"/>
          </a:xfrm>
          <a:prstGeom prst="rect">
            <a:avLst/>
          </a:prstGeom>
        </p:spPr>
      </p:pic>
      <p:sp>
        <p:nvSpPr>
          <p:cNvPr id="3" name="TextBox 2"/>
          <p:cNvSpPr txBox="1"/>
          <p:nvPr/>
        </p:nvSpPr>
        <p:spPr>
          <a:xfrm>
            <a:off x="4130187" y="1537982"/>
            <a:ext cx="1208015" cy="1323439"/>
          </a:xfrm>
          <a:prstGeom prst="rect">
            <a:avLst/>
          </a:prstGeom>
          <a:noFill/>
        </p:spPr>
        <p:txBody>
          <a:bodyPr wrap="square" rtlCol="0">
            <a:spAutoFit/>
          </a:bodyPr>
          <a:lstStyle/>
          <a:p>
            <a:r>
              <a:rPr lang="en-US" sz="8000" b="1" dirty="0">
                <a:solidFill>
                  <a:schemeClr val="bg1"/>
                </a:solidFill>
              </a:rPr>
              <a:t>?</a:t>
            </a:r>
          </a:p>
        </p:txBody>
      </p:sp>
      <p:sp>
        <p:nvSpPr>
          <p:cNvPr id="8" name="TextBox 7"/>
          <p:cNvSpPr txBox="1"/>
          <p:nvPr/>
        </p:nvSpPr>
        <p:spPr>
          <a:xfrm>
            <a:off x="6986406" y="1217369"/>
            <a:ext cx="1208015" cy="1323439"/>
          </a:xfrm>
          <a:prstGeom prst="rect">
            <a:avLst/>
          </a:prstGeom>
          <a:noFill/>
        </p:spPr>
        <p:txBody>
          <a:bodyPr wrap="square" rtlCol="0">
            <a:spAutoFit/>
          </a:bodyPr>
          <a:lstStyle/>
          <a:p>
            <a:r>
              <a:rPr lang="en-US" sz="8000" b="1" dirty="0">
                <a:solidFill>
                  <a:schemeClr val="bg1"/>
                </a:solidFill>
              </a:rPr>
              <a:t>?</a:t>
            </a:r>
          </a:p>
        </p:txBody>
      </p:sp>
    </p:spTree>
    <p:extLst>
      <p:ext uri="{BB962C8B-B14F-4D97-AF65-F5344CB8AC3E}">
        <p14:creationId xmlns:p14="http://schemas.microsoft.com/office/powerpoint/2010/main" val="241975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972388"/>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CNNs – Main Steps (</a:t>
            </a:r>
            <a:r>
              <a:rPr lang="en-US" sz="3200" b="1" dirty="0" err="1">
                <a:solidFill>
                  <a:srgbClr val="00A499"/>
                </a:solidFill>
              </a:rPr>
              <a:t>LeNet</a:t>
            </a:r>
            <a:r>
              <a:rPr lang="en-US" sz="3200" b="1" dirty="0">
                <a:solidFill>
                  <a:srgbClr val="00A499"/>
                </a:solidFill>
              </a:rPr>
              <a:t>)</a:t>
            </a:r>
            <a:endParaRPr lang="cs-CZ" sz="1401" b="1" dirty="0">
              <a:solidFill>
                <a:srgbClr val="00A499"/>
              </a:solidFill>
            </a:endParaRPr>
          </a:p>
        </p:txBody>
      </p:sp>
      <p:sp>
        <p:nvSpPr>
          <p:cNvPr id="2" name="Rectangle 1"/>
          <p:cNvSpPr/>
          <p:nvPr/>
        </p:nvSpPr>
        <p:spPr>
          <a:xfrm>
            <a:off x="2233098" y="1626067"/>
            <a:ext cx="7210339" cy="2226700"/>
          </a:xfrm>
          <a:prstGeom prst="rect">
            <a:avLst/>
          </a:prstGeom>
        </p:spPr>
        <p:txBody>
          <a:bodyPr wrap="square">
            <a:spAutoFit/>
          </a:bodyPr>
          <a:lstStyle/>
          <a:p>
            <a:pPr algn="just">
              <a:buFont typeface="+mj-lt"/>
              <a:buAutoNum type="arabicPeriod"/>
            </a:pPr>
            <a:r>
              <a:rPr lang="en-US" sz="2667" dirty="0">
                <a:latin typeface="Noticia Text"/>
              </a:rPr>
              <a:t> Convolution</a:t>
            </a:r>
          </a:p>
          <a:p>
            <a:pPr algn="just">
              <a:buFont typeface="+mj-lt"/>
              <a:buAutoNum type="arabicPeriod"/>
            </a:pPr>
            <a:endParaRPr lang="en-US" sz="1067" dirty="0">
              <a:latin typeface="Noticia Text"/>
            </a:endParaRPr>
          </a:p>
          <a:p>
            <a:pPr algn="just">
              <a:buFont typeface="+mj-lt"/>
              <a:buAutoNum type="arabicPeriod"/>
            </a:pPr>
            <a:r>
              <a:rPr lang="en-US" sz="2667" dirty="0">
                <a:latin typeface="Noticia Text"/>
              </a:rPr>
              <a:t> Non Linearity (</a:t>
            </a:r>
            <a:r>
              <a:rPr lang="en-US" sz="2667" dirty="0" err="1">
                <a:latin typeface="Noticia Text"/>
              </a:rPr>
              <a:t>ReLU</a:t>
            </a:r>
            <a:r>
              <a:rPr lang="en-US" sz="2667" dirty="0">
                <a:latin typeface="Noticia Text"/>
              </a:rPr>
              <a:t>)</a:t>
            </a:r>
          </a:p>
          <a:p>
            <a:pPr algn="just">
              <a:buFont typeface="+mj-lt"/>
              <a:buAutoNum type="arabicPeriod"/>
            </a:pPr>
            <a:endParaRPr lang="en-US" sz="1067" dirty="0">
              <a:latin typeface="Noticia Text"/>
            </a:endParaRPr>
          </a:p>
          <a:p>
            <a:pPr algn="just">
              <a:buFont typeface="+mj-lt"/>
              <a:buAutoNum type="arabicPeriod"/>
            </a:pPr>
            <a:r>
              <a:rPr lang="en-US" sz="2667" dirty="0">
                <a:latin typeface="Noticia Text"/>
              </a:rPr>
              <a:t> Pooling or Sub Sampling</a:t>
            </a:r>
          </a:p>
          <a:p>
            <a:pPr algn="just">
              <a:buFont typeface="+mj-lt"/>
              <a:buAutoNum type="arabicPeriod"/>
            </a:pPr>
            <a:endParaRPr lang="en-US" sz="1067" dirty="0">
              <a:latin typeface="Noticia Text"/>
            </a:endParaRPr>
          </a:p>
          <a:p>
            <a:pPr algn="just">
              <a:buFont typeface="+mj-lt"/>
              <a:buAutoNum type="arabicPeriod"/>
            </a:pPr>
            <a:r>
              <a:rPr lang="en-US" sz="2667" dirty="0">
                <a:latin typeface="Noticia Text"/>
              </a:rPr>
              <a:t> Classification (Fully Connected Layer)</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3918"/>
          <a:stretch/>
        </p:blipFill>
        <p:spPr>
          <a:xfrm>
            <a:off x="1524641" y="4507691"/>
            <a:ext cx="9144000" cy="1845519"/>
          </a:xfrm>
          <a:prstGeom prst="rect">
            <a:avLst/>
          </a:prstGeom>
        </p:spPr>
      </p:pic>
      <p:sp>
        <p:nvSpPr>
          <p:cNvPr id="4" name="Rectangle 3"/>
          <p:cNvSpPr/>
          <p:nvPr/>
        </p:nvSpPr>
        <p:spPr>
          <a:xfrm>
            <a:off x="9554099" y="6560546"/>
            <a:ext cx="2556790" cy="297454"/>
          </a:xfrm>
          <a:prstGeom prst="rect">
            <a:avLst/>
          </a:prstGeom>
        </p:spPr>
        <p:txBody>
          <a:bodyPr wrap="none">
            <a:spAutoFit/>
          </a:bodyPr>
          <a:lstStyle/>
          <a:p>
            <a:r>
              <a:rPr lang="en-US" sz="1333" dirty="0">
                <a:hlinkClick r:id="rId3"/>
              </a:rPr>
              <a:t>https://</a:t>
            </a:r>
            <a:r>
              <a:rPr lang="en-US" sz="1200" dirty="0" smtClean="0">
                <a:hlinkClick r:id="rId3"/>
              </a:rPr>
              <a:t>www.clarifai.com/technology</a:t>
            </a:r>
            <a:endParaRPr lang="en-US" sz="1200" dirty="0"/>
          </a:p>
        </p:txBody>
      </p:sp>
      <p:sp>
        <p:nvSpPr>
          <p:cNvPr id="5" name="Rectangle 4"/>
          <p:cNvSpPr/>
          <p:nvPr/>
        </p:nvSpPr>
        <p:spPr>
          <a:xfrm>
            <a:off x="1524928" y="3996407"/>
            <a:ext cx="1416341" cy="379656"/>
          </a:xfrm>
          <a:prstGeom prst="rect">
            <a:avLst/>
          </a:prstGeom>
        </p:spPr>
        <p:txBody>
          <a:bodyPr wrap="square">
            <a:spAutoFit/>
          </a:bodyPr>
          <a:lstStyle/>
          <a:p>
            <a:r>
              <a:rPr lang="en-US" sz="1867" dirty="0"/>
              <a:t>Input Image</a:t>
            </a:r>
          </a:p>
        </p:txBody>
      </p:sp>
      <p:sp>
        <p:nvSpPr>
          <p:cNvPr id="9" name="Rectangle 8"/>
          <p:cNvSpPr/>
          <p:nvPr/>
        </p:nvSpPr>
        <p:spPr>
          <a:xfrm>
            <a:off x="2973076" y="385277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10" name="Rectangle 9"/>
          <p:cNvSpPr/>
          <p:nvPr/>
        </p:nvSpPr>
        <p:spPr>
          <a:xfrm>
            <a:off x="4648641" y="3957049"/>
            <a:ext cx="965433" cy="379656"/>
          </a:xfrm>
          <a:prstGeom prst="rect">
            <a:avLst/>
          </a:prstGeom>
        </p:spPr>
        <p:txBody>
          <a:bodyPr wrap="square">
            <a:spAutoFit/>
          </a:bodyPr>
          <a:lstStyle/>
          <a:p>
            <a:r>
              <a:rPr lang="en-US" sz="1867" dirty="0"/>
              <a:t>Pooling</a:t>
            </a:r>
          </a:p>
        </p:txBody>
      </p:sp>
      <p:sp>
        <p:nvSpPr>
          <p:cNvPr id="11" name="Rectangle 10"/>
          <p:cNvSpPr/>
          <p:nvPr/>
        </p:nvSpPr>
        <p:spPr>
          <a:xfrm>
            <a:off x="5614068" y="395704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12" name="Rectangle 11"/>
          <p:cNvSpPr/>
          <p:nvPr/>
        </p:nvSpPr>
        <p:spPr>
          <a:xfrm>
            <a:off x="7030416" y="4100677"/>
            <a:ext cx="965433" cy="379656"/>
          </a:xfrm>
          <a:prstGeom prst="rect">
            <a:avLst/>
          </a:prstGeom>
        </p:spPr>
        <p:txBody>
          <a:bodyPr wrap="square">
            <a:spAutoFit/>
          </a:bodyPr>
          <a:lstStyle/>
          <a:p>
            <a:r>
              <a:rPr lang="en-US" sz="1867" dirty="0"/>
              <a:t>Pooling</a:t>
            </a:r>
          </a:p>
        </p:txBody>
      </p:sp>
      <p:sp>
        <p:nvSpPr>
          <p:cNvPr id="13" name="Rectangle 12"/>
          <p:cNvSpPr/>
          <p:nvPr/>
        </p:nvSpPr>
        <p:spPr>
          <a:xfrm>
            <a:off x="7995844" y="4100675"/>
            <a:ext cx="1888053" cy="379656"/>
          </a:xfrm>
          <a:prstGeom prst="rect">
            <a:avLst/>
          </a:prstGeom>
        </p:spPr>
        <p:txBody>
          <a:bodyPr wrap="square">
            <a:spAutoFit/>
          </a:bodyPr>
          <a:lstStyle/>
          <a:p>
            <a:r>
              <a:rPr lang="en-US" sz="1867" dirty="0"/>
              <a:t>Fully Connected</a:t>
            </a:r>
          </a:p>
        </p:txBody>
      </p:sp>
    </p:spTree>
    <p:extLst>
      <p:ext uri="{BB962C8B-B14F-4D97-AF65-F5344CB8AC3E}">
        <p14:creationId xmlns:p14="http://schemas.microsoft.com/office/powerpoint/2010/main" val="4084900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1137" y="1523153"/>
            <a:ext cx="2790796" cy="25270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894" y="2056831"/>
            <a:ext cx="1701127" cy="1459751"/>
          </a:xfrm>
          <a:prstGeom prst="rect">
            <a:avLst/>
          </a:prstGeom>
        </p:spPr>
      </p:pic>
      <p:sp>
        <p:nvSpPr>
          <p:cNvPr id="6" name="Rectangle 5"/>
          <p:cNvSpPr/>
          <p:nvPr/>
        </p:nvSpPr>
        <p:spPr>
          <a:xfrm>
            <a:off x="3629886" y="4267457"/>
            <a:ext cx="1444626" cy="379656"/>
          </a:xfrm>
          <a:prstGeom prst="rect">
            <a:avLst/>
          </a:prstGeom>
        </p:spPr>
        <p:txBody>
          <a:bodyPr wrap="none">
            <a:spAutoFit/>
          </a:bodyPr>
          <a:lstStyle/>
          <a:p>
            <a:pPr algn="just"/>
            <a:r>
              <a:rPr lang="en-US" sz="1867" dirty="0">
                <a:latin typeface="Noticia Text"/>
              </a:rPr>
              <a:t>Input Image</a:t>
            </a:r>
          </a:p>
        </p:txBody>
      </p:sp>
      <p:sp>
        <p:nvSpPr>
          <p:cNvPr id="8" name="Rectangle 7"/>
          <p:cNvSpPr/>
          <p:nvPr/>
        </p:nvSpPr>
        <p:spPr>
          <a:xfrm>
            <a:off x="7053822" y="3654161"/>
            <a:ext cx="1353256" cy="379656"/>
          </a:xfrm>
          <a:prstGeom prst="rect">
            <a:avLst/>
          </a:prstGeom>
        </p:spPr>
        <p:txBody>
          <a:bodyPr wrap="none">
            <a:spAutoFit/>
          </a:bodyPr>
          <a:lstStyle/>
          <a:p>
            <a:pPr algn="just"/>
            <a:r>
              <a:rPr lang="en-US" sz="1867" dirty="0">
                <a:latin typeface="Noticia Text"/>
              </a:rPr>
              <a:t>Mask/Filter</a:t>
            </a:r>
          </a:p>
        </p:txBody>
      </p:sp>
      <p:sp>
        <p:nvSpPr>
          <p:cNvPr id="10" name="Rectangle 9"/>
          <p:cNvSpPr/>
          <p:nvPr/>
        </p:nvSpPr>
        <p:spPr>
          <a:xfrm>
            <a:off x="7896609" y="6581001"/>
            <a:ext cx="4447791" cy="276999"/>
          </a:xfrm>
          <a:prstGeom prst="rect">
            <a:avLst/>
          </a:prstGeom>
        </p:spPr>
        <p:txBody>
          <a:bodyPr wrap="square">
            <a:spAutoFit/>
          </a:bodyPr>
          <a:lstStyle/>
          <a:p>
            <a:r>
              <a:rPr lang="en-US" sz="1200" dirty="0">
                <a:hlinkClick r:id="rId4"/>
              </a:rPr>
              <a:t>https://ujjwalkarn.me/2016/08/11/intuitive-explanation-convnets</a:t>
            </a:r>
            <a:r>
              <a:rPr lang="en-US" sz="1200" dirty="0" smtClean="0">
                <a:hlinkClick r:id="rId4"/>
              </a:rPr>
              <a:t>/</a:t>
            </a:r>
            <a:endParaRPr lang="en-US" sz="12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038" y="4984149"/>
            <a:ext cx="5983505" cy="1587291"/>
          </a:xfrm>
          <a:prstGeom prst="rect">
            <a:avLst/>
          </a:prstGeom>
        </p:spPr>
      </p:pic>
      <p:sp>
        <p:nvSpPr>
          <p:cNvPr id="16" name="Rounded Rectangle 15"/>
          <p:cNvSpPr/>
          <p:nvPr/>
        </p:nvSpPr>
        <p:spPr>
          <a:xfrm>
            <a:off x="3056397" y="5360762"/>
            <a:ext cx="2159185" cy="109680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7" name="TextBox 16"/>
          <p:cNvSpPr txBox="1"/>
          <p:nvPr/>
        </p:nvSpPr>
        <p:spPr>
          <a:xfrm>
            <a:off x="3647893" y="5160223"/>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sp>
        <p:nvSpPr>
          <p:cNvPr id="18" name="TextBox 17"/>
          <p:cNvSpPr txBox="1"/>
          <p:nvPr/>
        </p:nvSpPr>
        <p:spPr>
          <a:xfrm>
            <a:off x="5483493" y="5193319"/>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cxnSp>
        <p:nvCxnSpPr>
          <p:cNvPr id="20" name="Straight Connector 19"/>
          <p:cNvCxnSpPr/>
          <p:nvPr/>
        </p:nvCxnSpPr>
        <p:spPr>
          <a:xfrm>
            <a:off x="1524000" y="514453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a:spLocks noChangeArrowheads="1"/>
          </p:cNvSpPr>
          <p:nvPr/>
        </p:nvSpPr>
        <p:spPr bwMode="auto">
          <a:xfrm>
            <a:off x="6537496" y="215292"/>
            <a:ext cx="5654504"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1. Convolution</a:t>
            </a:r>
            <a:endParaRPr lang="cs-CZ" sz="1401" b="1" dirty="0">
              <a:solidFill>
                <a:srgbClr val="00A499"/>
              </a:solidFill>
            </a:endParaRPr>
          </a:p>
        </p:txBody>
      </p:sp>
    </p:spTree>
    <p:extLst>
      <p:ext uri="{BB962C8B-B14F-4D97-AF65-F5344CB8AC3E}">
        <p14:creationId xmlns:p14="http://schemas.microsoft.com/office/powerpoint/2010/main" val="40496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671690"/>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1. Convolution</a:t>
            </a:r>
            <a:endParaRPr lang="cs-CZ" sz="1401" b="1" dirty="0">
              <a:solidFill>
                <a:srgbClr val="00A499"/>
              </a:solidFill>
            </a:endParaRPr>
          </a:p>
        </p:txBody>
      </p:sp>
      <p:sp>
        <p:nvSpPr>
          <p:cNvPr id="2" name="Rectangle 1"/>
          <p:cNvSpPr/>
          <p:nvPr/>
        </p:nvSpPr>
        <p:spPr>
          <a:xfrm>
            <a:off x="76601" y="3754967"/>
            <a:ext cx="2570107" cy="1405256"/>
          </a:xfrm>
          <a:prstGeom prst="rect">
            <a:avLst/>
          </a:prstGeom>
        </p:spPr>
        <p:txBody>
          <a:bodyPr wrap="square">
            <a:spAutoFit/>
          </a:bodyPr>
          <a:lstStyle/>
          <a:p>
            <a:pPr algn="just"/>
            <a:r>
              <a:rPr lang="en-US" sz="2133" dirty="0">
                <a:latin typeface="Noticia Text"/>
              </a:rPr>
              <a:t>Multiply the image pixels by pixels of the filter, then sum the results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466" y="1170174"/>
            <a:ext cx="5651791" cy="388977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038" y="4984149"/>
            <a:ext cx="5983505" cy="1587291"/>
          </a:xfrm>
          <a:prstGeom prst="rect">
            <a:avLst/>
          </a:prstGeom>
        </p:spPr>
      </p:pic>
      <p:sp>
        <p:nvSpPr>
          <p:cNvPr id="10" name="Rounded Rectangle 9"/>
          <p:cNvSpPr/>
          <p:nvPr/>
        </p:nvSpPr>
        <p:spPr>
          <a:xfrm>
            <a:off x="3056397" y="5360762"/>
            <a:ext cx="2159185" cy="109680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1" name="TextBox 10"/>
          <p:cNvSpPr txBox="1"/>
          <p:nvPr/>
        </p:nvSpPr>
        <p:spPr>
          <a:xfrm>
            <a:off x="3647893" y="5160223"/>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sp>
        <p:nvSpPr>
          <p:cNvPr id="12" name="TextBox 11"/>
          <p:cNvSpPr txBox="1"/>
          <p:nvPr/>
        </p:nvSpPr>
        <p:spPr>
          <a:xfrm>
            <a:off x="5483493" y="5193319"/>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cxnSp>
        <p:nvCxnSpPr>
          <p:cNvPr id="13" name="Straight Connector 12"/>
          <p:cNvCxnSpPr/>
          <p:nvPr/>
        </p:nvCxnSpPr>
        <p:spPr>
          <a:xfrm>
            <a:off x="1524000" y="514453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8339" y="2072255"/>
            <a:ext cx="1701127" cy="1459751"/>
          </a:xfrm>
          <a:prstGeom prst="rect">
            <a:avLst/>
          </a:prstGeom>
        </p:spPr>
      </p:pic>
      <p:sp>
        <p:nvSpPr>
          <p:cNvPr id="15" name="Rectangle 14"/>
          <p:cNvSpPr/>
          <p:nvPr/>
        </p:nvSpPr>
        <p:spPr>
          <a:xfrm>
            <a:off x="2264653" y="3578021"/>
            <a:ext cx="1353256" cy="379656"/>
          </a:xfrm>
          <a:prstGeom prst="rect">
            <a:avLst/>
          </a:prstGeom>
        </p:spPr>
        <p:txBody>
          <a:bodyPr wrap="none">
            <a:spAutoFit/>
          </a:bodyPr>
          <a:lstStyle/>
          <a:p>
            <a:pPr algn="just"/>
            <a:r>
              <a:rPr lang="en-US" sz="1867" dirty="0">
                <a:latin typeface="Noticia Text"/>
              </a:rPr>
              <a:t>Mask/Filter</a:t>
            </a:r>
          </a:p>
        </p:txBody>
      </p:sp>
      <p:sp>
        <p:nvSpPr>
          <p:cNvPr id="16" name="Rectangle 15"/>
          <p:cNvSpPr/>
          <p:nvPr/>
        </p:nvSpPr>
        <p:spPr>
          <a:xfrm>
            <a:off x="7896609" y="6581001"/>
            <a:ext cx="4447791" cy="276999"/>
          </a:xfrm>
          <a:prstGeom prst="rect">
            <a:avLst/>
          </a:prstGeom>
        </p:spPr>
        <p:txBody>
          <a:bodyPr wrap="square">
            <a:spAutoFit/>
          </a:bodyPr>
          <a:lstStyle/>
          <a:p>
            <a:r>
              <a:rPr lang="en-US" sz="1200" dirty="0">
                <a:hlinkClick r:id="rId5"/>
              </a:rPr>
              <a:t>https://ujjwalkarn.me/2016/08/11/intuitive-explanation-convnets</a:t>
            </a:r>
            <a:r>
              <a:rPr lang="en-US" sz="1200" dirty="0" smtClean="0">
                <a:hlinkClick r:id="rId5"/>
              </a:rPr>
              <a:t>/</a:t>
            </a:r>
            <a:endParaRPr lang="en-US" sz="1200" dirty="0"/>
          </a:p>
        </p:txBody>
      </p:sp>
    </p:spTree>
    <p:extLst>
      <p:ext uri="{BB962C8B-B14F-4D97-AF65-F5344CB8AC3E}">
        <p14:creationId xmlns:p14="http://schemas.microsoft.com/office/powerpoint/2010/main" val="479703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descr=" 4"/>
          <p:cNvSpPr>
            <a:spLocks noChangeArrowheads="1"/>
          </p:cNvSpPr>
          <p:nvPr/>
        </p:nvSpPr>
        <p:spPr bwMode="auto">
          <a:xfrm>
            <a:off x="1" y="1027771"/>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89" indent="-457189" algn="ctr" defTabSz="914377" eaLnBrk="1" hangingPunct="1">
              <a:spcBef>
                <a:spcPct val="20000"/>
              </a:spcBef>
            </a:pPr>
            <a:r>
              <a:rPr lang="en-US" sz="3200" b="1" dirty="0">
                <a:solidFill>
                  <a:srgbClr val="00A499"/>
                </a:solidFill>
                <a:cs typeface="Arial" panose="020B0604020202020204" pitchFamily="34" charset="0"/>
              </a:rPr>
              <a:t>Sliding Window - Main Idea</a:t>
            </a:r>
            <a:endParaRPr lang="cs-CZ" sz="3200" b="1" dirty="0">
              <a:solidFill>
                <a:srgbClr val="00A499"/>
              </a:solidFill>
              <a:cs typeface="Arial" panose="020B0604020202020204" pitchFamily="34" charset="0"/>
            </a:endParaRPr>
          </a:p>
          <a:p>
            <a:pPr marL="457189" indent="-457189" defTabSz="914377" eaLnBrk="1" hangingPunct="1">
              <a:spcBef>
                <a:spcPct val="20000"/>
              </a:spcBef>
            </a:pPr>
            <a:endParaRPr lang="cs-CZ" sz="1401" b="1" dirty="0">
              <a:solidFill>
                <a:srgbClr val="FF6600"/>
              </a:solidFill>
            </a:endParaRPr>
          </a:p>
        </p:txBody>
      </p:sp>
      <p:pic>
        <p:nvPicPr>
          <p:cNvPr id="5" name="Picture 4" desc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287" y="2030857"/>
            <a:ext cx="3830003" cy="2872503"/>
          </a:xfrm>
          <a:prstGeom prst="rect">
            <a:avLst/>
          </a:prstGeom>
        </p:spPr>
      </p:pic>
      <p:sp>
        <p:nvSpPr>
          <p:cNvPr id="6" name="Rectangle 5" descr=" 6"/>
          <p:cNvSpPr/>
          <p:nvPr/>
        </p:nvSpPr>
        <p:spPr>
          <a:xfrm>
            <a:off x="6302841" y="4091500"/>
            <a:ext cx="552639" cy="740532"/>
          </a:xfrm>
          <a:prstGeom prst="rect">
            <a:avLst/>
          </a:prstGeom>
          <a:noFill/>
          <a:ln w="571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defTabSz="914377"/>
            <a:endParaRPr lang="en-US" sz="1351">
              <a:solidFill>
                <a:prstClr val="black"/>
              </a:solidFill>
              <a:latin typeface="Calibri" panose="020F0502020204030204"/>
            </a:endParaRPr>
          </a:p>
        </p:txBody>
      </p:sp>
      <p:pic>
        <p:nvPicPr>
          <p:cNvPr id="7" name="Picture 6" descr=" 7"/>
          <p:cNvPicPr>
            <a:picLocks noChangeAspect="1"/>
          </p:cNvPicPr>
          <p:nvPr/>
        </p:nvPicPr>
        <p:blipFill>
          <a:blip r:embed="rId3"/>
          <a:stretch>
            <a:fillRect/>
          </a:stretch>
        </p:blipFill>
        <p:spPr>
          <a:xfrm>
            <a:off x="6287859" y="2030857"/>
            <a:ext cx="3663171" cy="915793"/>
          </a:xfrm>
          <a:prstGeom prst="rect">
            <a:avLst/>
          </a:prstGeom>
        </p:spPr>
      </p:pic>
      <p:pic>
        <p:nvPicPr>
          <p:cNvPr id="8" name="Picture 7" descr=" 8"/>
          <p:cNvPicPr>
            <a:picLocks noChangeAspect="1"/>
          </p:cNvPicPr>
          <p:nvPr/>
        </p:nvPicPr>
        <p:blipFill>
          <a:blip r:embed="rId4"/>
          <a:stretch>
            <a:fillRect/>
          </a:stretch>
        </p:blipFill>
        <p:spPr>
          <a:xfrm>
            <a:off x="6287857" y="3026321"/>
            <a:ext cx="3663172" cy="906153"/>
          </a:xfrm>
          <a:prstGeom prst="rect">
            <a:avLst/>
          </a:prstGeom>
        </p:spPr>
      </p:pic>
      <p:pic>
        <p:nvPicPr>
          <p:cNvPr id="9" name="Picture 8" descr=" 9"/>
          <p:cNvPicPr>
            <a:picLocks noChangeAspect="1"/>
          </p:cNvPicPr>
          <p:nvPr/>
        </p:nvPicPr>
        <p:blipFill>
          <a:blip r:embed="rId5"/>
          <a:stretch>
            <a:fillRect/>
          </a:stretch>
        </p:blipFill>
        <p:spPr>
          <a:xfrm>
            <a:off x="6287855" y="4012145"/>
            <a:ext cx="3663172" cy="913364"/>
          </a:xfrm>
          <a:prstGeom prst="rect">
            <a:avLst/>
          </a:prstGeom>
        </p:spPr>
      </p:pic>
      <p:sp>
        <p:nvSpPr>
          <p:cNvPr id="2" name="Rectangle 1" descr=" 2"/>
          <p:cNvSpPr/>
          <p:nvPr/>
        </p:nvSpPr>
        <p:spPr>
          <a:xfrm>
            <a:off x="1994806" y="5714313"/>
            <a:ext cx="9441593" cy="646587"/>
          </a:xfrm>
          <a:prstGeom prst="rect">
            <a:avLst/>
          </a:prstGeom>
        </p:spPr>
        <p:txBody>
          <a:bodyPr wrap="square">
            <a:spAutoFit/>
          </a:bodyPr>
          <a:lstStyle/>
          <a:p>
            <a:pPr defTabSz="914377"/>
            <a:r>
              <a:rPr lang="en-US" sz="1801" dirty="0">
                <a:solidFill>
                  <a:prstClr val="black"/>
                </a:solidFill>
                <a:latin typeface="Calibri" panose="020F0502020204030204"/>
              </a:rPr>
              <a:t>Constantine </a:t>
            </a:r>
            <a:r>
              <a:rPr lang="en-US" sz="1801" dirty="0" err="1">
                <a:solidFill>
                  <a:prstClr val="black"/>
                </a:solidFill>
                <a:latin typeface="Calibri" panose="020F0502020204030204"/>
              </a:rPr>
              <a:t>Papageorgiou</a:t>
            </a:r>
            <a:r>
              <a:rPr lang="en-US" sz="1801" dirty="0">
                <a:solidFill>
                  <a:prstClr val="black"/>
                </a:solidFill>
                <a:latin typeface="Calibri" panose="020F0502020204030204"/>
              </a:rPr>
              <a:t> and </a:t>
            </a:r>
            <a:r>
              <a:rPr lang="en-US" sz="1801" dirty="0" err="1">
                <a:solidFill>
                  <a:prstClr val="black"/>
                </a:solidFill>
                <a:latin typeface="Calibri" panose="020F0502020204030204"/>
              </a:rPr>
              <a:t>Tomaso</a:t>
            </a:r>
            <a:r>
              <a:rPr lang="en-US" sz="1801" dirty="0">
                <a:solidFill>
                  <a:prstClr val="black"/>
                </a:solidFill>
                <a:latin typeface="Calibri" panose="020F0502020204030204"/>
              </a:rPr>
              <a:t> </a:t>
            </a:r>
            <a:r>
              <a:rPr lang="en-US" sz="1801" dirty="0" err="1">
                <a:solidFill>
                  <a:prstClr val="black"/>
                </a:solidFill>
                <a:latin typeface="Calibri" panose="020F0502020204030204"/>
              </a:rPr>
              <a:t>Poggio</a:t>
            </a:r>
            <a:r>
              <a:rPr lang="en-US" sz="1801" dirty="0">
                <a:solidFill>
                  <a:prstClr val="black"/>
                </a:solidFill>
                <a:latin typeface="Calibri" panose="020F0502020204030204"/>
              </a:rPr>
              <a:t>: A Trainable System for Object Detection. </a:t>
            </a:r>
          </a:p>
          <a:p>
            <a:pPr defTabSz="914377"/>
            <a:r>
              <a:rPr lang="en-US" sz="1801" i="1" dirty="0">
                <a:solidFill>
                  <a:prstClr val="black"/>
                </a:solidFill>
                <a:latin typeface="Calibri" panose="020F0502020204030204"/>
              </a:rPr>
              <a:t>Int. J. </a:t>
            </a:r>
            <a:r>
              <a:rPr lang="en-US" sz="1801" i="1" dirty="0" err="1">
                <a:solidFill>
                  <a:prstClr val="black"/>
                </a:solidFill>
                <a:latin typeface="Calibri" panose="020F0502020204030204"/>
              </a:rPr>
              <a:t>Comput</a:t>
            </a:r>
            <a:r>
              <a:rPr lang="en-US" sz="1801" i="1" dirty="0">
                <a:solidFill>
                  <a:prstClr val="black"/>
                </a:solidFill>
                <a:latin typeface="Calibri" panose="020F0502020204030204"/>
              </a:rPr>
              <a:t>. Vision</a:t>
            </a:r>
            <a:r>
              <a:rPr lang="en-US" sz="1801" dirty="0">
                <a:solidFill>
                  <a:prstClr val="black"/>
                </a:solidFill>
                <a:latin typeface="Calibri" panose="020F0502020204030204"/>
              </a:rPr>
              <a:t> 38, pp. 15-33. (2000) </a:t>
            </a:r>
          </a:p>
        </p:txBody>
      </p:sp>
    </p:spTree>
    <p:extLst>
      <p:ext uri="{BB962C8B-B14F-4D97-AF65-F5344CB8AC3E}">
        <p14:creationId xmlns:p14="http://schemas.microsoft.com/office/powerpoint/2010/main" val="13313467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038" y="4984149"/>
            <a:ext cx="5983505" cy="1587291"/>
          </a:xfrm>
          <a:prstGeom prst="rect">
            <a:avLst/>
          </a:prstGeom>
        </p:spPr>
      </p:pic>
      <p:sp>
        <p:nvSpPr>
          <p:cNvPr id="10" name="Rounded Rectangle 9"/>
          <p:cNvSpPr/>
          <p:nvPr/>
        </p:nvSpPr>
        <p:spPr>
          <a:xfrm>
            <a:off x="3056397" y="5360762"/>
            <a:ext cx="2159185" cy="109680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1" name="TextBox 10"/>
          <p:cNvSpPr txBox="1"/>
          <p:nvPr/>
        </p:nvSpPr>
        <p:spPr>
          <a:xfrm>
            <a:off x="3647893" y="5160223"/>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sp>
        <p:nvSpPr>
          <p:cNvPr id="12" name="TextBox 11"/>
          <p:cNvSpPr txBox="1"/>
          <p:nvPr/>
        </p:nvSpPr>
        <p:spPr>
          <a:xfrm>
            <a:off x="5483493" y="5193319"/>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cxnSp>
        <p:nvCxnSpPr>
          <p:cNvPr id="13" name="Straight Connector 12"/>
          <p:cNvCxnSpPr/>
          <p:nvPr/>
        </p:nvCxnSpPr>
        <p:spPr>
          <a:xfrm>
            <a:off x="1524000" y="514453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665" y="1152336"/>
            <a:ext cx="6513343" cy="3363909"/>
          </a:xfrm>
          <a:prstGeom prst="rect">
            <a:avLst/>
          </a:prstGeom>
        </p:spPr>
      </p:pic>
      <p:pic>
        <p:nvPicPr>
          <p:cNvPr id="15" name="Picture 14"/>
          <p:cNvPicPr>
            <a:picLocks noChangeAspect="1"/>
          </p:cNvPicPr>
          <p:nvPr/>
        </p:nvPicPr>
        <p:blipFill>
          <a:blip r:embed="rId4"/>
          <a:stretch>
            <a:fillRect/>
          </a:stretch>
        </p:blipFill>
        <p:spPr>
          <a:xfrm>
            <a:off x="1524005" y="1726403"/>
            <a:ext cx="2630657" cy="2624719"/>
          </a:xfrm>
          <a:prstGeom prst="rect">
            <a:avLst/>
          </a:prstGeom>
        </p:spPr>
      </p:pic>
      <p:sp>
        <p:nvSpPr>
          <p:cNvPr id="16" name="Rectangle 15"/>
          <p:cNvSpPr/>
          <p:nvPr/>
        </p:nvSpPr>
        <p:spPr>
          <a:xfrm>
            <a:off x="8437418" y="6581001"/>
            <a:ext cx="3754582" cy="276999"/>
          </a:xfrm>
          <a:prstGeom prst="rect">
            <a:avLst/>
          </a:prstGeom>
        </p:spPr>
        <p:txBody>
          <a:bodyPr wrap="square">
            <a:spAutoFit/>
          </a:bodyPr>
          <a:lstStyle/>
          <a:p>
            <a:r>
              <a:rPr lang="en-US" sz="1200" dirty="0"/>
              <a:t>http://dimitroff.bg/image-filtering-your-own-instagram/</a:t>
            </a:r>
          </a:p>
        </p:txBody>
      </p:sp>
      <p:sp>
        <p:nvSpPr>
          <p:cNvPr id="17" name="Rectangle 16"/>
          <p:cNvSpPr>
            <a:spLocks noChangeArrowheads="1"/>
          </p:cNvSpPr>
          <p:nvPr/>
        </p:nvSpPr>
        <p:spPr bwMode="auto">
          <a:xfrm>
            <a:off x="6537496" y="215292"/>
            <a:ext cx="5654504"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1. Convolution</a:t>
            </a:r>
            <a:endParaRPr lang="cs-CZ" sz="1401" b="1" dirty="0">
              <a:solidFill>
                <a:srgbClr val="00A499"/>
              </a:solidFill>
            </a:endParaRPr>
          </a:p>
        </p:txBody>
      </p:sp>
    </p:spTree>
    <p:extLst>
      <p:ext uri="{BB962C8B-B14F-4D97-AF65-F5344CB8AC3E}">
        <p14:creationId xmlns:p14="http://schemas.microsoft.com/office/powerpoint/2010/main" val="2216278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376" y="861656"/>
            <a:ext cx="6898545" cy="3909176"/>
          </a:xfrm>
          <a:prstGeom prst="rect">
            <a:avLst/>
          </a:prstGeom>
        </p:spPr>
      </p:pic>
      <p:sp>
        <p:nvSpPr>
          <p:cNvPr id="6" name="Rectangle 5"/>
          <p:cNvSpPr/>
          <p:nvPr/>
        </p:nvSpPr>
        <p:spPr>
          <a:xfrm>
            <a:off x="8387253" y="6571440"/>
            <a:ext cx="3871113" cy="276999"/>
          </a:xfrm>
          <a:prstGeom prst="rect">
            <a:avLst/>
          </a:prstGeom>
        </p:spPr>
        <p:txBody>
          <a:bodyPr wrap="square">
            <a:spAutoFit/>
          </a:bodyPr>
          <a:lstStyle/>
          <a:p>
            <a:r>
              <a:rPr lang="en-US" sz="1200" dirty="0">
                <a:hlinkClick r:id="rId3"/>
              </a:rPr>
              <a:t>http://cs.nyu.edu/~fergus/tutorials/deep_learning_cvpr12</a:t>
            </a:r>
            <a:r>
              <a:rPr lang="en-US" sz="1200" dirty="0" smtClean="0">
                <a:hlinkClick r:id="rId3"/>
              </a:rPr>
              <a:t>/</a:t>
            </a:r>
            <a:endParaRPr lang="en-US" sz="1333"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038" y="4984149"/>
            <a:ext cx="5983505" cy="1587291"/>
          </a:xfrm>
          <a:prstGeom prst="rect">
            <a:avLst/>
          </a:prstGeom>
        </p:spPr>
      </p:pic>
      <p:sp>
        <p:nvSpPr>
          <p:cNvPr id="11" name="Rounded Rectangle 10"/>
          <p:cNvSpPr/>
          <p:nvPr/>
        </p:nvSpPr>
        <p:spPr>
          <a:xfrm>
            <a:off x="3056397" y="5360762"/>
            <a:ext cx="2159185" cy="109680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2" name="TextBox 11"/>
          <p:cNvSpPr txBox="1"/>
          <p:nvPr/>
        </p:nvSpPr>
        <p:spPr>
          <a:xfrm>
            <a:off x="3647893" y="5160223"/>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sp>
        <p:nvSpPr>
          <p:cNvPr id="13" name="TextBox 12"/>
          <p:cNvSpPr txBox="1"/>
          <p:nvPr/>
        </p:nvSpPr>
        <p:spPr>
          <a:xfrm>
            <a:off x="5483493" y="5193319"/>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cxnSp>
        <p:nvCxnSpPr>
          <p:cNvPr id="14" name="Straight Connector 13"/>
          <p:cNvCxnSpPr/>
          <p:nvPr/>
        </p:nvCxnSpPr>
        <p:spPr>
          <a:xfrm>
            <a:off x="1524000" y="514453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a:spLocks noChangeArrowheads="1"/>
          </p:cNvSpPr>
          <p:nvPr/>
        </p:nvSpPr>
        <p:spPr bwMode="auto">
          <a:xfrm>
            <a:off x="6537496" y="215292"/>
            <a:ext cx="5654504"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1. Convolution</a:t>
            </a:r>
            <a:endParaRPr lang="cs-CZ" sz="1401" b="1" dirty="0">
              <a:solidFill>
                <a:srgbClr val="00A499"/>
              </a:solidFill>
            </a:endParaRPr>
          </a:p>
        </p:txBody>
      </p:sp>
    </p:spTree>
    <p:extLst>
      <p:ext uri="{BB962C8B-B14F-4D97-AF65-F5344CB8AC3E}">
        <p14:creationId xmlns:p14="http://schemas.microsoft.com/office/powerpoint/2010/main" val="331328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3025" y="1436144"/>
            <a:ext cx="7210339" cy="2965364"/>
          </a:xfrm>
          <a:prstGeom prst="rect">
            <a:avLst/>
          </a:prstGeom>
        </p:spPr>
        <p:txBody>
          <a:bodyPr wrap="square">
            <a:spAutoFit/>
          </a:bodyPr>
          <a:lstStyle/>
          <a:p>
            <a:pPr marL="457167" indent="-457167" algn="just">
              <a:buFont typeface="Arial" panose="020B0604020202020204" pitchFamily="34" charset="0"/>
              <a:buChar char="•"/>
            </a:pPr>
            <a:r>
              <a:rPr lang="en-US" sz="2667" dirty="0"/>
              <a:t>Before training, we have many filters/kernels </a:t>
            </a:r>
          </a:p>
          <a:p>
            <a:pPr marL="914332" lvl="1" indent="-457167" algn="just">
              <a:buFont typeface="Arial" panose="020B0604020202020204" pitchFamily="34" charset="0"/>
              <a:buChar char="•"/>
            </a:pPr>
            <a:r>
              <a:rPr lang="en-US" sz="2667" dirty="0"/>
              <a:t>Filter values are randomized</a:t>
            </a:r>
          </a:p>
          <a:p>
            <a:pPr marL="457167" indent="-457167" algn="just">
              <a:buFont typeface="Arial" panose="020B0604020202020204" pitchFamily="34" charset="0"/>
              <a:buChar char="•"/>
            </a:pPr>
            <a:r>
              <a:rPr lang="en-US" sz="2667" dirty="0"/>
              <a:t>Depth of this conv. layer corresponds to the number of filters we use for the convolution operation</a:t>
            </a:r>
          </a:p>
          <a:p>
            <a:pPr algn="just"/>
            <a:endParaRPr lang="en-US" sz="2667" dirty="0">
              <a:latin typeface="Noticia Text"/>
            </a:endParaRPr>
          </a:p>
          <a:p>
            <a:pPr marL="457167" indent="-457167" algn="just">
              <a:buFont typeface="Arial" panose="020B0604020202020204" pitchFamily="34" charset="0"/>
              <a:buChar char="•"/>
            </a:pPr>
            <a:r>
              <a:rPr lang="en-US" sz="2667" dirty="0">
                <a:latin typeface="Noticia Text"/>
              </a:rPr>
              <a:t>The filters are learned during the training</a:t>
            </a:r>
          </a:p>
        </p:txBody>
      </p:sp>
      <p:sp>
        <p:nvSpPr>
          <p:cNvPr id="6" name="Rectangle 5"/>
          <p:cNvSpPr/>
          <p:nvPr/>
        </p:nvSpPr>
        <p:spPr>
          <a:xfrm>
            <a:off x="1612380" y="6457892"/>
            <a:ext cx="6745851" cy="502573"/>
          </a:xfrm>
          <a:prstGeom prst="rect">
            <a:avLst/>
          </a:prstGeom>
        </p:spPr>
        <p:txBody>
          <a:bodyPr wrap="square">
            <a:spAutoFit/>
          </a:bodyPr>
          <a:lstStyle/>
          <a:p>
            <a:r>
              <a:rPr lang="en-US" sz="1333" dirty="0">
                <a:hlinkClick r:id="rId2"/>
              </a:rPr>
              <a:t>http://cs.nyu.edu/~fergus/tutorials/deep_learning_cvpr12/</a:t>
            </a:r>
            <a:endParaRPr lang="en-US" sz="1333" dirty="0"/>
          </a:p>
          <a:p>
            <a:endParaRPr lang="en-US" sz="1333"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038" y="4984149"/>
            <a:ext cx="5983505" cy="1587291"/>
          </a:xfrm>
          <a:prstGeom prst="rect">
            <a:avLst/>
          </a:prstGeom>
        </p:spPr>
      </p:pic>
      <p:sp>
        <p:nvSpPr>
          <p:cNvPr id="12" name="Rounded Rectangle 11"/>
          <p:cNvSpPr/>
          <p:nvPr/>
        </p:nvSpPr>
        <p:spPr>
          <a:xfrm>
            <a:off x="3056397" y="5360762"/>
            <a:ext cx="2159185" cy="109680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3" name="TextBox 12"/>
          <p:cNvSpPr txBox="1"/>
          <p:nvPr/>
        </p:nvSpPr>
        <p:spPr>
          <a:xfrm>
            <a:off x="3647893" y="5160223"/>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sp>
        <p:nvSpPr>
          <p:cNvPr id="14" name="TextBox 13"/>
          <p:cNvSpPr txBox="1"/>
          <p:nvPr/>
        </p:nvSpPr>
        <p:spPr>
          <a:xfrm>
            <a:off x="5483493" y="5193319"/>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cxnSp>
        <p:nvCxnSpPr>
          <p:cNvPr id="15" name="Straight Connector 14"/>
          <p:cNvCxnSpPr/>
          <p:nvPr/>
        </p:nvCxnSpPr>
        <p:spPr>
          <a:xfrm>
            <a:off x="1524000" y="514453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noChangeArrowheads="1"/>
          </p:cNvSpPr>
          <p:nvPr/>
        </p:nvSpPr>
        <p:spPr bwMode="auto">
          <a:xfrm>
            <a:off x="6537496" y="215292"/>
            <a:ext cx="5654504"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1. Convolution</a:t>
            </a:r>
            <a:endParaRPr lang="cs-CZ" sz="1401" b="1" dirty="0">
              <a:solidFill>
                <a:srgbClr val="00A499"/>
              </a:solidFill>
            </a:endParaRPr>
          </a:p>
        </p:txBody>
      </p:sp>
    </p:spTree>
    <p:extLst>
      <p:ext uri="{BB962C8B-B14F-4D97-AF65-F5344CB8AC3E}">
        <p14:creationId xmlns:p14="http://schemas.microsoft.com/office/powerpoint/2010/main" val="356066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537495" y="249405"/>
            <a:ext cx="565450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2. Non Linearity (</a:t>
            </a:r>
            <a:r>
              <a:rPr lang="en-US" sz="3200" b="1" dirty="0" err="1">
                <a:solidFill>
                  <a:srgbClr val="00A499"/>
                </a:solidFill>
              </a:rPr>
              <a:t>ReLU</a:t>
            </a:r>
            <a:r>
              <a:rPr lang="en-US" sz="3200" b="1" dirty="0">
                <a:solidFill>
                  <a:srgbClr val="00A499"/>
                </a:solidFill>
              </a:rPr>
              <a:t>)</a:t>
            </a:r>
            <a:endParaRPr lang="cs-CZ" sz="1401" b="1" dirty="0">
              <a:solidFill>
                <a:srgbClr val="00A499"/>
              </a:solidFill>
            </a:endParaRPr>
          </a:p>
        </p:txBody>
      </p:sp>
      <p:sp>
        <p:nvSpPr>
          <p:cNvPr id="2" name="Rectangle 1"/>
          <p:cNvSpPr/>
          <p:nvPr/>
        </p:nvSpPr>
        <p:spPr>
          <a:xfrm>
            <a:off x="1992686" y="755759"/>
            <a:ext cx="8478532" cy="1200329"/>
          </a:xfrm>
          <a:prstGeom prst="rect">
            <a:avLst/>
          </a:prstGeom>
        </p:spPr>
        <p:txBody>
          <a:bodyPr wrap="square">
            <a:spAutoFit/>
          </a:bodyPr>
          <a:lstStyle/>
          <a:p>
            <a:pPr marL="457167" indent="-457167" algn="just">
              <a:buFont typeface="Arial" panose="020B0604020202020204" pitchFamily="34" charset="0"/>
              <a:buChar char="•"/>
            </a:pPr>
            <a:r>
              <a:rPr lang="en-US" sz="2400" dirty="0" err="1"/>
              <a:t>ReLU</a:t>
            </a:r>
            <a:r>
              <a:rPr lang="en-US" sz="2400" dirty="0"/>
              <a:t> is used after every Convolution operation</a:t>
            </a:r>
          </a:p>
          <a:p>
            <a:pPr marL="457167" indent="-457167" algn="just">
              <a:buFont typeface="Arial" panose="020B0604020202020204" pitchFamily="34" charset="0"/>
              <a:buChar char="•"/>
            </a:pPr>
            <a:r>
              <a:rPr lang="en-US" sz="2400" dirty="0"/>
              <a:t>The goal of this step is to replace all negative pixels by zero in the feature map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316" y="1873305"/>
            <a:ext cx="8421905" cy="3152585"/>
          </a:xfrm>
          <a:prstGeom prst="rect">
            <a:avLst/>
          </a:prstGeom>
        </p:spPr>
      </p:pic>
      <p:sp>
        <p:nvSpPr>
          <p:cNvPr id="4" name="Rectangle 3"/>
          <p:cNvSpPr/>
          <p:nvPr/>
        </p:nvSpPr>
        <p:spPr>
          <a:xfrm>
            <a:off x="7999621" y="6585386"/>
            <a:ext cx="4261652" cy="276999"/>
          </a:xfrm>
          <a:prstGeom prst="rect">
            <a:avLst/>
          </a:prstGeom>
        </p:spPr>
        <p:txBody>
          <a:bodyPr wrap="square">
            <a:spAutoFit/>
          </a:bodyPr>
          <a:lstStyle/>
          <a:p>
            <a:r>
              <a:rPr lang="en-US" sz="1200" dirty="0">
                <a:hlinkClick r:id="rId4"/>
              </a:rPr>
              <a:t>http://</a:t>
            </a:r>
            <a:r>
              <a:rPr lang="en-US" sz="1200" dirty="0" smtClean="0">
                <a:hlinkClick r:id="rId4"/>
              </a:rPr>
              <a:t>mlss.tuebingen.mpg.de/2015/slides/fergus/Fergus_1.pdf</a:t>
            </a:r>
            <a:endParaRPr lang="en-US" sz="1200"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038" y="4984149"/>
            <a:ext cx="5983505" cy="1587291"/>
          </a:xfrm>
          <a:prstGeom prst="rect">
            <a:avLst/>
          </a:prstGeom>
        </p:spPr>
      </p:pic>
      <p:sp>
        <p:nvSpPr>
          <p:cNvPr id="12" name="Rounded Rectangle 11"/>
          <p:cNvSpPr/>
          <p:nvPr/>
        </p:nvSpPr>
        <p:spPr>
          <a:xfrm>
            <a:off x="3056397" y="5360762"/>
            <a:ext cx="2159185" cy="109680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5" name="TextBox 4"/>
          <p:cNvSpPr txBox="1"/>
          <p:nvPr/>
        </p:nvSpPr>
        <p:spPr>
          <a:xfrm>
            <a:off x="3647893" y="5160223"/>
            <a:ext cx="939985" cy="276999"/>
          </a:xfrm>
          <a:prstGeom prst="rect">
            <a:avLst/>
          </a:prstGeom>
          <a:noFill/>
        </p:spPr>
        <p:txBody>
          <a:bodyPr wrap="square" rtlCol="0">
            <a:spAutoFit/>
          </a:bodyPr>
          <a:lstStyle/>
          <a:p>
            <a:r>
              <a:rPr lang="en-US" sz="1200" dirty="0">
                <a:solidFill>
                  <a:srgbClr val="FF0000"/>
                </a:solidFill>
              </a:rPr>
              <a:t>+ </a:t>
            </a:r>
            <a:r>
              <a:rPr lang="en-US" sz="1200" dirty="0" err="1">
                <a:solidFill>
                  <a:srgbClr val="FF0000"/>
                </a:solidFill>
              </a:rPr>
              <a:t>ReLU</a:t>
            </a:r>
            <a:endParaRPr lang="en-US" sz="1200" dirty="0">
              <a:solidFill>
                <a:srgbClr val="FF0000"/>
              </a:solidFill>
            </a:endParaRPr>
          </a:p>
        </p:txBody>
      </p:sp>
      <p:sp>
        <p:nvSpPr>
          <p:cNvPr id="13" name="TextBox 12"/>
          <p:cNvSpPr txBox="1"/>
          <p:nvPr/>
        </p:nvSpPr>
        <p:spPr>
          <a:xfrm>
            <a:off x="5483493" y="5193319"/>
            <a:ext cx="939985" cy="276999"/>
          </a:xfrm>
          <a:prstGeom prst="rect">
            <a:avLst/>
          </a:prstGeom>
          <a:noFill/>
        </p:spPr>
        <p:txBody>
          <a:bodyPr wrap="square" rtlCol="0">
            <a:spAutoFit/>
          </a:bodyPr>
          <a:lstStyle/>
          <a:p>
            <a:r>
              <a:rPr lang="en-US" sz="1200" dirty="0">
                <a:solidFill>
                  <a:srgbClr val="FF0000"/>
                </a:solidFill>
              </a:rPr>
              <a:t>+ </a:t>
            </a:r>
            <a:r>
              <a:rPr lang="en-US" sz="1200" dirty="0" err="1">
                <a:solidFill>
                  <a:srgbClr val="FF0000"/>
                </a:solidFill>
              </a:rPr>
              <a:t>ReLU</a:t>
            </a:r>
            <a:endParaRPr lang="en-US" sz="1200" dirty="0">
              <a:solidFill>
                <a:srgbClr val="FF0000"/>
              </a:solidFill>
            </a:endParaRPr>
          </a:p>
        </p:txBody>
      </p:sp>
      <p:cxnSp>
        <p:nvCxnSpPr>
          <p:cNvPr id="14" name="Straight Connector 13"/>
          <p:cNvCxnSpPr/>
          <p:nvPr/>
        </p:nvCxnSpPr>
        <p:spPr>
          <a:xfrm>
            <a:off x="1524000" y="514453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029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537495" y="230120"/>
            <a:ext cx="565450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3. Pooling</a:t>
            </a:r>
            <a:endParaRPr lang="cs-CZ" sz="1401" b="1" dirty="0">
              <a:solidFill>
                <a:srgbClr val="00A499"/>
              </a:solidFill>
            </a:endParaRPr>
          </a:p>
        </p:txBody>
      </p:sp>
      <p:sp>
        <p:nvSpPr>
          <p:cNvPr id="2" name="Rectangle 1"/>
          <p:cNvSpPr/>
          <p:nvPr/>
        </p:nvSpPr>
        <p:spPr>
          <a:xfrm>
            <a:off x="3805900" y="1086659"/>
            <a:ext cx="7210339" cy="461665"/>
          </a:xfrm>
          <a:prstGeom prst="rect">
            <a:avLst/>
          </a:prstGeom>
        </p:spPr>
        <p:txBody>
          <a:bodyPr wrap="square">
            <a:spAutoFit/>
          </a:bodyPr>
          <a:lstStyle/>
          <a:p>
            <a:pPr algn="just"/>
            <a:r>
              <a:rPr lang="en-US" sz="2400" dirty="0"/>
              <a:t> ( Subsampling or </a:t>
            </a:r>
            <a:r>
              <a:rPr lang="en-US" sz="2400" dirty="0" err="1"/>
              <a:t>downsampling</a:t>
            </a:r>
            <a:r>
              <a:rPr lang="en-US" sz="2400" dirty="0"/>
              <a:t> )</a:t>
            </a:r>
            <a:endParaRPr lang="en-US" sz="2400" dirty="0">
              <a:latin typeface="Noticia Text"/>
            </a:endParaRPr>
          </a:p>
        </p:txBody>
      </p:sp>
      <p:sp>
        <p:nvSpPr>
          <p:cNvPr id="5" name="Rectangle 4"/>
          <p:cNvSpPr/>
          <p:nvPr/>
        </p:nvSpPr>
        <p:spPr>
          <a:xfrm>
            <a:off x="2029912" y="1609672"/>
            <a:ext cx="8093980" cy="1569660"/>
          </a:xfrm>
          <a:prstGeom prst="rect">
            <a:avLst/>
          </a:prstGeom>
        </p:spPr>
        <p:txBody>
          <a:bodyPr wrap="square">
            <a:spAutoFit/>
          </a:bodyPr>
          <a:lstStyle/>
          <a:p>
            <a:pPr marL="380972" indent="-380972">
              <a:buFont typeface="Arial" panose="020B0604020202020204" pitchFamily="34" charset="0"/>
              <a:buChar char="•"/>
            </a:pPr>
            <a:r>
              <a:rPr lang="en-US" sz="2400" dirty="0">
                <a:latin typeface="Noticia Text"/>
              </a:rPr>
              <a:t>The goal of this step is to reduce the dimensionality of each feature map but preserve important </a:t>
            </a:r>
            <a:r>
              <a:rPr lang="en-US" sz="2400" dirty="0" err="1">
                <a:latin typeface="Noticia Text"/>
              </a:rPr>
              <a:t>informations</a:t>
            </a:r>
            <a:endParaRPr lang="en-US" sz="2400" dirty="0">
              <a:latin typeface="Noticia Text"/>
            </a:endParaRPr>
          </a:p>
          <a:p>
            <a:pPr marL="380972" indent="-380972">
              <a:buFont typeface="Arial" panose="020B0604020202020204" pitchFamily="34" charset="0"/>
              <a:buChar char="•"/>
            </a:pPr>
            <a:endParaRPr lang="en-US" sz="2400" dirty="0">
              <a:latin typeface="Noticia Text"/>
            </a:endParaRPr>
          </a:p>
          <a:p>
            <a:pPr marL="380972" indent="-380972">
              <a:buFont typeface="Arial" panose="020B0604020202020204" pitchFamily="34" charset="0"/>
              <a:buChar char="•"/>
            </a:pPr>
            <a:r>
              <a:rPr lang="en-US" sz="2400" dirty="0">
                <a:latin typeface="Noticia Text"/>
              </a:rPr>
              <a:t> Operations: e.g. Sum, Average, Max</a:t>
            </a:r>
            <a:endParaRPr lang="en-US" sz="2400"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172" y="3523377"/>
            <a:ext cx="8714609" cy="2311792"/>
          </a:xfrm>
          <a:prstGeom prst="rect">
            <a:avLst/>
          </a:prstGeom>
        </p:spPr>
      </p:pic>
      <p:sp>
        <p:nvSpPr>
          <p:cNvPr id="11" name="Rounded Rectangle 10"/>
          <p:cNvSpPr/>
          <p:nvPr/>
        </p:nvSpPr>
        <p:spPr>
          <a:xfrm>
            <a:off x="4074261" y="4444904"/>
            <a:ext cx="1746289" cy="120192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2" name="TextBox 11"/>
          <p:cNvSpPr txBox="1"/>
          <p:nvPr/>
        </p:nvSpPr>
        <p:spPr>
          <a:xfrm>
            <a:off x="2703632" y="3816323"/>
            <a:ext cx="946849" cy="276999"/>
          </a:xfrm>
          <a:prstGeom prst="rect">
            <a:avLst/>
          </a:prstGeom>
          <a:noFill/>
        </p:spPr>
        <p:txBody>
          <a:bodyPr wrap="square" rtlCol="0">
            <a:spAutoFit/>
          </a:bodyPr>
          <a:lstStyle/>
          <a:p>
            <a:r>
              <a:rPr lang="en-US" sz="1200" dirty="0"/>
              <a:t>+ </a:t>
            </a:r>
            <a:r>
              <a:rPr lang="en-US" sz="1200" dirty="0" err="1"/>
              <a:t>ReLU</a:t>
            </a:r>
            <a:endParaRPr lang="en-US" sz="1200" dirty="0"/>
          </a:p>
        </p:txBody>
      </p:sp>
      <p:sp>
        <p:nvSpPr>
          <p:cNvPr id="13" name="TextBox 12"/>
          <p:cNvSpPr txBox="1"/>
          <p:nvPr/>
        </p:nvSpPr>
        <p:spPr>
          <a:xfrm>
            <a:off x="5347125" y="3816323"/>
            <a:ext cx="946849" cy="276999"/>
          </a:xfrm>
          <a:prstGeom prst="rect">
            <a:avLst/>
          </a:prstGeom>
          <a:noFill/>
        </p:spPr>
        <p:txBody>
          <a:bodyPr wrap="square" rtlCol="0">
            <a:spAutoFit/>
          </a:bodyPr>
          <a:lstStyle/>
          <a:p>
            <a:r>
              <a:rPr lang="en-US" sz="1200" dirty="0"/>
              <a:t>+ </a:t>
            </a:r>
            <a:r>
              <a:rPr lang="en-US" sz="1200" dirty="0" err="1"/>
              <a:t>ReLU</a:t>
            </a:r>
            <a:endParaRPr lang="en-US" sz="1200" dirty="0"/>
          </a:p>
        </p:txBody>
      </p:sp>
    </p:spTree>
    <p:extLst>
      <p:ext uri="{BB962C8B-B14F-4D97-AF65-F5344CB8AC3E}">
        <p14:creationId xmlns:p14="http://schemas.microsoft.com/office/powerpoint/2010/main" val="4012613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537496" y="146508"/>
            <a:ext cx="5654504"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3. Pooling</a:t>
            </a:r>
            <a:endParaRPr lang="cs-CZ" sz="1401" b="1" dirty="0">
              <a:solidFill>
                <a:srgbClr val="00A499"/>
              </a:solidFill>
            </a:endParaRPr>
          </a:p>
        </p:txBody>
      </p:sp>
      <p:sp>
        <p:nvSpPr>
          <p:cNvPr id="2" name="Rectangle 1"/>
          <p:cNvSpPr/>
          <p:nvPr/>
        </p:nvSpPr>
        <p:spPr>
          <a:xfrm>
            <a:off x="3822525" y="755760"/>
            <a:ext cx="7210339" cy="461665"/>
          </a:xfrm>
          <a:prstGeom prst="rect">
            <a:avLst/>
          </a:prstGeom>
        </p:spPr>
        <p:txBody>
          <a:bodyPr wrap="square">
            <a:spAutoFit/>
          </a:bodyPr>
          <a:lstStyle/>
          <a:p>
            <a:pPr algn="just"/>
            <a:r>
              <a:rPr lang="en-US" sz="2400" dirty="0"/>
              <a:t> ( Subsampling or </a:t>
            </a:r>
            <a:r>
              <a:rPr lang="en-US" sz="2400" dirty="0" err="1"/>
              <a:t>downsampling</a:t>
            </a:r>
            <a:r>
              <a:rPr lang="en-US" sz="2400" dirty="0"/>
              <a:t> )</a:t>
            </a:r>
            <a:endParaRPr lang="en-US" sz="2400" dirty="0">
              <a:latin typeface="Noticia Text"/>
            </a:endParaRPr>
          </a:p>
        </p:txBody>
      </p:sp>
      <p:sp>
        <p:nvSpPr>
          <p:cNvPr id="5" name="Rectangle 4"/>
          <p:cNvSpPr/>
          <p:nvPr/>
        </p:nvSpPr>
        <p:spPr>
          <a:xfrm>
            <a:off x="2046537" y="1278767"/>
            <a:ext cx="8093980" cy="913199"/>
          </a:xfrm>
          <a:prstGeom prst="rect">
            <a:avLst/>
          </a:prstGeom>
        </p:spPr>
        <p:txBody>
          <a:bodyPr wrap="square">
            <a:spAutoFit/>
          </a:bodyPr>
          <a:lstStyle/>
          <a:p>
            <a:pPr marL="380972" indent="-380972">
              <a:buFont typeface="Arial" panose="020B0604020202020204" pitchFamily="34" charset="0"/>
              <a:buChar char="•"/>
            </a:pPr>
            <a:r>
              <a:rPr lang="en-US" sz="2667" dirty="0"/>
              <a:t>Common way is a pooling layer with filters of size 2x2 applied with a stride of 2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089" y="2217361"/>
            <a:ext cx="5917035" cy="2766796"/>
          </a:xfrm>
          <a:prstGeom prst="rect">
            <a:avLst/>
          </a:prstGeom>
        </p:spPr>
      </p:pic>
      <p:sp>
        <p:nvSpPr>
          <p:cNvPr id="3" name="Rectangle 2"/>
          <p:cNvSpPr/>
          <p:nvPr/>
        </p:nvSpPr>
        <p:spPr>
          <a:xfrm>
            <a:off x="8972203" y="6581001"/>
            <a:ext cx="3646516" cy="276999"/>
          </a:xfrm>
          <a:prstGeom prst="rect">
            <a:avLst/>
          </a:prstGeom>
        </p:spPr>
        <p:txBody>
          <a:bodyPr wrap="square">
            <a:spAutoFit/>
          </a:bodyPr>
          <a:lstStyle/>
          <a:p>
            <a:r>
              <a:rPr lang="en-US" sz="1200" dirty="0">
                <a:hlinkClick r:id="rId3"/>
              </a:rPr>
              <a:t>http://cs231n.github.io/convolutional-networks</a:t>
            </a:r>
            <a:r>
              <a:rPr lang="en-US" sz="1200" dirty="0" smtClean="0">
                <a:hlinkClick r:id="rId3"/>
              </a:rPr>
              <a:t>/</a:t>
            </a:r>
            <a:endParaRPr lang="en-US" sz="1333"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038" y="4984149"/>
            <a:ext cx="5983505" cy="1587291"/>
          </a:xfrm>
          <a:prstGeom prst="rect">
            <a:avLst/>
          </a:prstGeom>
        </p:spPr>
      </p:pic>
      <p:sp>
        <p:nvSpPr>
          <p:cNvPr id="12" name="Rounded Rectangle 11"/>
          <p:cNvSpPr/>
          <p:nvPr/>
        </p:nvSpPr>
        <p:spPr>
          <a:xfrm>
            <a:off x="4778936" y="5698537"/>
            <a:ext cx="1096161" cy="73252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3" name="TextBox 12"/>
          <p:cNvSpPr txBox="1"/>
          <p:nvPr/>
        </p:nvSpPr>
        <p:spPr>
          <a:xfrm>
            <a:off x="3647893" y="5160223"/>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sp>
        <p:nvSpPr>
          <p:cNvPr id="14" name="TextBox 13"/>
          <p:cNvSpPr txBox="1"/>
          <p:nvPr/>
        </p:nvSpPr>
        <p:spPr>
          <a:xfrm>
            <a:off x="5483493" y="5193319"/>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cxnSp>
        <p:nvCxnSpPr>
          <p:cNvPr id="15" name="Straight Connector 14"/>
          <p:cNvCxnSpPr/>
          <p:nvPr/>
        </p:nvCxnSpPr>
        <p:spPr>
          <a:xfrm>
            <a:off x="1524000" y="514453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366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2525" y="755760"/>
            <a:ext cx="7210339" cy="461665"/>
          </a:xfrm>
          <a:prstGeom prst="rect">
            <a:avLst/>
          </a:prstGeom>
        </p:spPr>
        <p:txBody>
          <a:bodyPr wrap="square">
            <a:spAutoFit/>
          </a:bodyPr>
          <a:lstStyle/>
          <a:p>
            <a:pPr algn="just"/>
            <a:r>
              <a:rPr lang="en-US" sz="2400" dirty="0"/>
              <a:t> ( Subsampling or </a:t>
            </a:r>
            <a:r>
              <a:rPr lang="en-US" sz="2400" dirty="0" err="1"/>
              <a:t>downsampling</a:t>
            </a:r>
            <a:r>
              <a:rPr lang="en-US" sz="2400" dirty="0"/>
              <a:t> )</a:t>
            </a:r>
            <a:endParaRPr lang="en-US" sz="2400" dirty="0">
              <a:latin typeface="Noticia Text"/>
            </a:endParaRPr>
          </a:p>
        </p:txBody>
      </p:sp>
      <p:sp>
        <p:nvSpPr>
          <p:cNvPr id="5" name="Rectangle 4"/>
          <p:cNvSpPr/>
          <p:nvPr/>
        </p:nvSpPr>
        <p:spPr>
          <a:xfrm>
            <a:off x="2046537" y="1278767"/>
            <a:ext cx="8093980" cy="913199"/>
          </a:xfrm>
          <a:prstGeom prst="rect">
            <a:avLst/>
          </a:prstGeom>
        </p:spPr>
        <p:txBody>
          <a:bodyPr wrap="square">
            <a:spAutoFit/>
          </a:bodyPr>
          <a:lstStyle/>
          <a:p>
            <a:pPr marL="380972" indent="-380972">
              <a:buFont typeface="Arial" panose="020B0604020202020204" pitchFamily="34" charset="0"/>
              <a:buChar char="•"/>
            </a:pPr>
            <a:r>
              <a:rPr lang="en-US" sz="2667" dirty="0"/>
              <a:t>Common way is a pooling layer with filters of size 2x2 applied with a stride of 2 </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038" y="4984149"/>
            <a:ext cx="5983505" cy="1587291"/>
          </a:xfrm>
          <a:prstGeom prst="rect">
            <a:avLst/>
          </a:prstGeom>
        </p:spPr>
      </p:pic>
      <p:sp>
        <p:nvSpPr>
          <p:cNvPr id="12" name="Rounded Rectangle 11"/>
          <p:cNvSpPr/>
          <p:nvPr/>
        </p:nvSpPr>
        <p:spPr>
          <a:xfrm>
            <a:off x="4778936" y="5698537"/>
            <a:ext cx="1096161" cy="73252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3" name="TextBox 12"/>
          <p:cNvSpPr txBox="1"/>
          <p:nvPr/>
        </p:nvSpPr>
        <p:spPr>
          <a:xfrm>
            <a:off x="3647893" y="5160223"/>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sp>
        <p:nvSpPr>
          <p:cNvPr id="14" name="TextBox 13"/>
          <p:cNvSpPr txBox="1"/>
          <p:nvPr/>
        </p:nvSpPr>
        <p:spPr>
          <a:xfrm>
            <a:off x="5483493" y="5193319"/>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cxnSp>
        <p:nvCxnSpPr>
          <p:cNvPr id="15" name="Straight Connector 14"/>
          <p:cNvCxnSpPr/>
          <p:nvPr/>
        </p:nvCxnSpPr>
        <p:spPr>
          <a:xfrm>
            <a:off x="1524000" y="5144533"/>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256" y="2144530"/>
            <a:ext cx="6912528" cy="2946863"/>
          </a:xfrm>
          <a:prstGeom prst="rect">
            <a:avLst/>
          </a:prstGeom>
        </p:spPr>
      </p:pic>
      <p:sp>
        <p:nvSpPr>
          <p:cNvPr id="19" name="Rectangle 18"/>
          <p:cNvSpPr/>
          <p:nvPr/>
        </p:nvSpPr>
        <p:spPr>
          <a:xfrm>
            <a:off x="8074435" y="6571440"/>
            <a:ext cx="4351092" cy="276999"/>
          </a:xfrm>
          <a:prstGeom prst="rect">
            <a:avLst/>
          </a:prstGeom>
        </p:spPr>
        <p:txBody>
          <a:bodyPr wrap="square">
            <a:spAutoFit/>
          </a:bodyPr>
          <a:lstStyle/>
          <a:p>
            <a:r>
              <a:rPr lang="en-US" sz="1200" dirty="0">
                <a:hlinkClick r:id="rId4"/>
              </a:rPr>
              <a:t>http://</a:t>
            </a:r>
            <a:r>
              <a:rPr lang="en-US" sz="1200" dirty="0" smtClean="0">
                <a:hlinkClick r:id="rId4"/>
              </a:rPr>
              <a:t>mlss.tuebingen.mpg.de/2015/slides/fergus/Fergus_1.pdf</a:t>
            </a:r>
            <a:endParaRPr lang="en-US" sz="1333" dirty="0"/>
          </a:p>
        </p:txBody>
      </p:sp>
      <p:sp>
        <p:nvSpPr>
          <p:cNvPr id="16" name="Rectangle 15"/>
          <p:cNvSpPr>
            <a:spLocks noChangeArrowheads="1"/>
          </p:cNvSpPr>
          <p:nvPr/>
        </p:nvSpPr>
        <p:spPr bwMode="auto">
          <a:xfrm>
            <a:off x="6537496" y="146508"/>
            <a:ext cx="5654504"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3. Pooling</a:t>
            </a:r>
            <a:endParaRPr lang="cs-CZ" sz="1401" b="1" dirty="0">
              <a:solidFill>
                <a:srgbClr val="00A499"/>
              </a:solidFill>
            </a:endParaRPr>
          </a:p>
        </p:txBody>
      </p:sp>
    </p:spTree>
    <p:extLst>
      <p:ext uri="{BB962C8B-B14F-4D97-AF65-F5344CB8AC3E}">
        <p14:creationId xmlns:p14="http://schemas.microsoft.com/office/powerpoint/2010/main" val="1826629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537496" y="223103"/>
            <a:ext cx="5654504"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Conv. + </a:t>
            </a:r>
            <a:r>
              <a:rPr lang="en-US" sz="3200" b="1" dirty="0" err="1">
                <a:solidFill>
                  <a:srgbClr val="00A499"/>
                </a:solidFill>
              </a:rPr>
              <a:t>ReLU</a:t>
            </a:r>
            <a:r>
              <a:rPr lang="en-US" sz="3200" b="1" dirty="0">
                <a:solidFill>
                  <a:srgbClr val="00A499"/>
                </a:solidFill>
              </a:rPr>
              <a:t> + POOL</a:t>
            </a:r>
            <a:endParaRPr lang="cs-CZ" sz="1401" b="1" dirty="0">
              <a:solidFill>
                <a:srgbClr val="00A499"/>
              </a:solidFill>
            </a:endParaRPr>
          </a:p>
        </p:txBody>
      </p:sp>
      <p:sp>
        <p:nvSpPr>
          <p:cNvPr id="5" name="Rectangle 4"/>
          <p:cNvSpPr/>
          <p:nvPr/>
        </p:nvSpPr>
        <p:spPr>
          <a:xfrm>
            <a:off x="1839604" y="1087897"/>
            <a:ext cx="8828397" cy="1241430"/>
          </a:xfrm>
          <a:prstGeom prst="rect">
            <a:avLst/>
          </a:prstGeom>
        </p:spPr>
        <p:txBody>
          <a:bodyPr wrap="square">
            <a:spAutoFit/>
          </a:bodyPr>
          <a:lstStyle/>
          <a:p>
            <a:pPr marL="380972" indent="-380972">
              <a:buFont typeface="Arial" panose="020B0604020202020204" pitchFamily="34" charset="0"/>
              <a:buChar char="•"/>
            </a:pPr>
            <a:r>
              <a:rPr lang="en-US" sz="2400" dirty="0">
                <a:solidFill>
                  <a:srgbClr val="C00000"/>
                </a:solidFill>
              </a:rPr>
              <a:t>Convolution layers</a:t>
            </a:r>
            <a:r>
              <a:rPr lang="en-US" sz="2400" dirty="0"/>
              <a:t> and </a:t>
            </a:r>
            <a:r>
              <a:rPr lang="en-US" sz="2400" dirty="0">
                <a:solidFill>
                  <a:srgbClr val="C00000"/>
                </a:solidFill>
              </a:rPr>
              <a:t>Pooling layers </a:t>
            </a:r>
            <a:r>
              <a:rPr lang="en-US" sz="2400" dirty="0"/>
              <a:t>can be repeated any number of times in a single </a:t>
            </a:r>
            <a:r>
              <a:rPr lang="en-US" sz="2400" dirty="0" err="1"/>
              <a:t>ConvNet</a:t>
            </a:r>
            <a:r>
              <a:rPr lang="en-US" sz="2400" dirty="0"/>
              <a:t>.</a:t>
            </a:r>
            <a:r>
              <a:rPr lang="en-US" sz="2667" dirty="0"/>
              <a:t/>
            </a:r>
            <a:br>
              <a:rPr lang="en-US" sz="2667" dirty="0"/>
            </a:br>
            <a:r>
              <a:rPr lang="en-US" sz="2667" dirty="0"/>
              <a:t> </a:t>
            </a:r>
          </a:p>
        </p:txBody>
      </p:sp>
      <p:sp>
        <p:nvSpPr>
          <p:cNvPr id="3" name="Rectangle 2"/>
          <p:cNvSpPr/>
          <p:nvPr/>
        </p:nvSpPr>
        <p:spPr>
          <a:xfrm>
            <a:off x="8940339" y="6581001"/>
            <a:ext cx="3455324" cy="276999"/>
          </a:xfrm>
          <a:prstGeom prst="rect">
            <a:avLst/>
          </a:prstGeom>
        </p:spPr>
        <p:txBody>
          <a:bodyPr wrap="square">
            <a:spAutoFit/>
          </a:bodyPr>
          <a:lstStyle/>
          <a:p>
            <a:r>
              <a:rPr lang="en-US" sz="1200" dirty="0">
                <a:hlinkClick r:id="rId2"/>
              </a:rPr>
              <a:t>http://cs231n.github.io/convolutional-networks</a:t>
            </a:r>
            <a:r>
              <a:rPr lang="en-US" sz="1200" dirty="0" smtClean="0">
                <a:hlinkClick r:id="rId2"/>
              </a:rPr>
              <a:t>/</a:t>
            </a:r>
            <a:endParaRPr lang="en-US" sz="1333"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269" y="2252973"/>
            <a:ext cx="8911476" cy="4267568"/>
          </a:xfrm>
          <a:prstGeom prst="rect">
            <a:avLst/>
          </a:prstGeom>
        </p:spPr>
      </p:pic>
    </p:spTree>
    <p:extLst>
      <p:ext uri="{BB962C8B-B14F-4D97-AF65-F5344CB8AC3E}">
        <p14:creationId xmlns:p14="http://schemas.microsoft.com/office/powerpoint/2010/main" val="95963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537496" y="227013"/>
            <a:ext cx="5654504"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4. Classification</a:t>
            </a:r>
            <a:endParaRPr lang="cs-CZ" sz="1401" b="1" dirty="0">
              <a:solidFill>
                <a:srgbClr val="00A499"/>
              </a:solidFill>
            </a:endParaRPr>
          </a:p>
        </p:txBody>
      </p:sp>
      <p:sp>
        <p:nvSpPr>
          <p:cNvPr id="5" name="Rectangle 4"/>
          <p:cNvSpPr/>
          <p:nvPr/>
        </p:nvSpPr>
        <p:spPr>
          <a:xfrm>
            <a:off x="1839604" y="1412265"/>
            <a:ext cx="8828397" cy="2349426"/>
          </a:xfrm>
          <a:prstGeom prst="rect">
            <a:avLst/>
          </a:prstGeom>
        </p:spPr>
        <p:txBody>
          <a:bodyPr wrap="square">
            <a:spAutoFit/>
          </a:bodyPr>
          <a:lstStyle/>
          <a:p>
            <a:pPr marL="380972" indent="-380972">
              <a:buFont typeface="Arial" panose="020B0604020202020204" pitchFamily="34" charset="0"/>
              <a:buChar char="•"/>
            </a:pPr>
            <a:r>
              <a:rPr lang="en-US" sz="2400" dirty="0"/>
              <a:t>Multi Layer Perceptron</a:t>
            </a:r>
          </a:p>
          <a:p>
            <a:pPr marL="380972" indent="-380972">
              <a:buFont typeface="Arial" panose="020B0604020202020204" pitchFamily="34" charset="0"/>
              <a:buChar char="•"/>
            </a:pPr>
            <a:r>
              <a:rPr lang="en-US" sz="2400" dirty="0"/>
              <a:t>The number of filters, filter sizes, architecture of the network etc. are fixed and do not change during training process. </a:t>
            </a:r>
          </a:p>
          <a:p>
            <a:pPr marL="380972" indent="-380972">
              <a:buFont typeface="Arial" panose="020B0604020202020204" pitchFamily="34" charset="0"/>
              <a:buChar char="•"/>
            </a:pPr>
            <a:r>
              <a:rPr lang="en-US" sz="2400" dirty="0"/>
              <a:t>Only the values of the filter matrix and connection weights get updated.</a:t>
            </a:r>
            <a:r>
              <a:rPr lang="en-US" sz="2667" dirty="0"/>
              <a:t/>
            </a:r>
            <a:br>
              <a:rPr lang="en-US" sz="2667" dirty="0"/>
            </a:br>
            <a:r>
              <a:rPr lang="en-US" sz="2667" dirty="0"/>
              <a:t> </a:t>
            </a:r>
          </a:p>
        </p:txBody>
      </p:sp>
      <p:sp>
        <p:nvSpPr>
          <p:cNvPr id="3" name="Rectangle 2"/>
          <p:cNvSpPr/>
          <p:nvPr/>
        </p:nvSpPr>
        <p:spPr>
          <a:xfrm>
            <a:off x="8589818" y="6528854"/>
            <a:ext cx="4572000" cy="276999"/>
          </a:xfrm>
          <a:prstGeom prst="rect">
            <a:avLst/>
          </a:prstGeom>
        </p:spPr>
        <p:txBody>
          <a:bodyPr>
            <a:spAutoFit/>
          </a:bodyPr>
          <a:lstStyle/>
          <a:p>
            <a:r>
              <a:rPr lang="en-US" sz="1200" dirty="0">
                <a:hlinkClick r:id="rId2"/>
              </a:rPr>
              <a:t>http://</a:t>
            </a:r>
            <a:r>
              <a:rPr lang="en-US" sz="1200" dirty="0" smtClean="0">
                <a:hlinkClick r:id="rId2"/>
              </a:rPr>
              <a:t>cs231n.github.io/convolutional-networks/</a:t>
            </a:r>
            <a:endParaRPr lang="en-US" sz="1200"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48381"/>
            <a:ext cx="9144000" cy="2425700"/>
          </a:xfrm>
          <a:prstGeom prst="rect">
            <a:avLst/>
          </a:prstGeom>
        </p:spPr>
      </p:pic>
      <p:sp>
        <p:nvSpPr>
          <p:cNvPr id="27" name="TextBox 26"/>
          <p:cNvSpPr txBox="1"/>
          <p:nvPr/>
        </p:nvSpPr>
        <p:spPr>
          <a:xfrm>
            <a:off x="2470641" y="4075083"/>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sp>
        <p:nvSpPr>
          <p:cNvPr id="28" name="TextBox 27"/>
          <p:cNvSpPr txBox="1"/>
          <p:nvPr/>
        </p:nvSpPr>
        <p:spPr>
          <a:xfrm>
            <a:off x="5392161" y="4075083"/>
            <a:ext cx="939985" cy="276999"/>
          </a:xfrm>
          <a:prstGeom prst="rect">
            <a:avLst/>
          </a:prstGeom>
          <a:noFill/>
        </p:spPr>
        <p:txBody>
          <a:bodyPr wrap="square" rtlCol="0">
            <a:spAutoFit/>
          </a:bodyPr>
          <a:lstStyle/>
          <a:p>
            <a:r>
              <a:rPr lang="en-US" sz="1200" dirty="0"/>
              <a:t>+ </a:t>
            </a:r>
            <a:r>
              <a:rPr lang="en-US" sz="1200" dirty="0" err="1"/>
              <a:t>ReLU</a:t>
            </a:r>
            <a:endParaRPr lang="en-US" sz="1200" dirty="0"/>
          </a:p>
        </p:txBody>
      </p:sp>
      <p:sp>
        <p:nvSpPr>
          <p:cNvPr id="4" name="Rounded Rectangle 3"/>
          <p:cNvSpPr/>
          <p:nvPr/>
        </p:nvSpPr>
        <p:spPr>
          <a:xfrm>
            <a:off x="8112162" y="4512032"/>
            <a:ext cx="2449585" cy="166204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6338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537495" y="211907"/>
            <a:ext cx="565450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rPr>
              <a:t>CovNet</a:t>
            </a:r>
            <a:r>
              <a:rPr lang="en-US" sz="3200" b="1" dirty="0" smtClean="0">
                <a:solidFill>
                  <a:srgbClr val="00A499"/>
                </a:solidFill>
              </a:rPr>
              <a:t> </a:t>
            </a:r>
            <a:r>
              <a:rPr lang="en-US" sz="3200" b="1" dirty="0">
                <a:solidFill>
                  <a:srgbClr val="00A499"/>
                </a:solidFill>
              </a:rPr>
              <a:t>Architectures</a:t>
            </a:r>
            <a:endParaRPr lang="cs-CZ" sz="1401" b="1" dirty="0">
              <a:solidFill>
                <a:srgbClr val="00A499"/>
              </a:solidFill>
            </a:endParaRPr>
          </a:p>
        </p:txBody>
      </p:sp>
      <p:sp>
        <p:nvSpPr>
          <p:cNvPr id="5" name="Rectangle 4"/>
          <p:cNvSpPr/>
          <p:nvPr/>
        </p:nvSpPr>
        <p:spPr>
          <a:xfrm>
            <a:off x="1839604" y="980570"/>
            <a:ext cx="8828397" cy="5838393"/>
          </a:xfrm>
          <a:prstGeom prst="rect">
            <a:avLst/>
          </a:prstGeom>
        </p:spPr>
        <p:txBody>
          <a:bodyPr wrap="square">
            <a:spAutoFit/>
          </a:bodyPr>
          <a:lstStyle/>
          <a:p>
            <a:pPr marL="380972" indent="-380972">
              <a:buFont typeface="Arial" panose="020B0604020202020204" pitchFamily="34" charset="0"/>
              <a:buChar char="•"/>
            </a:pPr>
            <a:r>
              <a:rPr lang="en-US" sz="2667" b="1" dirty="0" err="1">
                <a:solidFill>
                  <a:srgbClr val="C00000"/>
                </a:solidFill>
              </a:rPr>
              <a:t>LeNet</a:t>
            </a:r>
            <a:r>
              <a:rPr lang="en-US" sz="2667" b="1" dirty="0">
                <a:solidFill>
                  <a:srgbClr val="C00000"/>
                </a:solidFill>
              </a:rPr>
              <a:t> (1990s)</a:t>
            </a:r>
          </a:p>
          <a:p>
            <a:pPr marL="380972" indent="-380972">
              <a:buFont typeface="Arial" panose="020B0604020202020204" pitchFamily="34" charset="0"/>
              <a:buChar char="•"/>
            </a:pPr>
            <a:endParaRPr lang="en-US" sz="2667" b="1" dirty="0"/>
          </a:p>
          <a:p>
            <a:pPr marL="380972" indent="-380972">
              <a:buFont typeface="Arial" panose="020B0604020202020204" pitchFamily="34" charset="0"/>
              <a:buChar char="•"/>
            </a:pPr>
            <a:r>
              <a:rPr lang="en-US" sz="2667" b="1" dirty="0" err="1"/>
              <a:t>AlexNet</a:t>
            </a:r>
            <a:r>
              <a:rPr lang="en-US" sz="2667" b="1" dirty="0"/>
              <a:t> (2012)</a:t>
            </a:r>
          </a:p>
          <a:p>
            <a:pPr marL="380972" indent="-380972">
              <a:buFont typeface="Arial" panose="020B0604020202020204" pitchFamily="34" charset="0"/>
              <a:buChar char="•"/>
            </a:pPr>
            <a:endParaRPr lang="en-US" sz="2667" b="1" dirty="0"/>
          </a:p>
          <a:p>
            <a:pPr marL="380972" indent="-380972">
              <a:buFont typeface="Arial" panose="020B0604020202020204" pitchFamily="34" charset="0"/>
              <a:buChar char="•"/>
            </a:pPr>
            <a:r>
              <a:rPr lang="en-US" sz="2667" b="1" dirty="0"/>
              <a:t>ZF NET (2013)</a:t>
            </a:r>
          </a:p>
          <a:p>
            <a:pPr marL="380972" indent="-380972">
              <a:buFont typeface="Arial" panose="020B0604020202020204" pitchFamily="34" charset="0"/>
              <a:buChar char="•"/>
            </a:pPr>
            <a:endParaRPr lang="en-US" sz="2667" b="1" dirty="0"/>
          </a:p>
          <a:p>
            <a:pPr marL="380972" indent="-380972">
              <a:buFont typeface="Arial" panose="020B0604020202020204" pitchFamily="34" charset="0"/>
              <a:buChar char="•"/>
            </a:pPr>
            <a:r>
              <a:rPr lang="en-US" sz="2667" b="1" dirty="0" err="1"/>
              <a:t>GoogLeNet</a:t>
            </a:r>
            <a:r>
              <a:rPr lang="en-US" sz="2667" b="1" dirty="0"/>
              <a:t> (2014)</a:t>
            </a:r>
          </a:p>
          <a:p>
            <a:pPr marL="380972" indent="-380972">
              <a:buFont typeface="Arial" panose="020B0604020202020204" pitchFamily="34" charset="0"/>
              <a:buChar char="•"/>
            </a:pPr>
            <a:endParaRPr lang="en-US" sz="2667" b="1" dirty="0"/>
          </a:p>
          <a:p>
            <a:pPr marL="380972" indent="-380972">
              <a:buFont typeface="Arial" panose="020B0604020202020204" pitchFamily="34" charset="0"/>
              <a:buChar char="•"/>
            </a:pPr>
            <a:r>
              <a:rPr lang="en-US" sz="2667" b="1" dirty="0" err="1"/>
              <a:t>VGGNet</a:t>
            </a:r>
            <a:r>
              <a:rPr lang="en-US" sz="2667" b="1" dirty="0"/>
              <a:t> (2014)</a:t>
            </a:r>
          </a:p>
          <a:p>
            <a:pPr marL="380972" indent="-380972">
              <a:buFont typeface="Arial" panose="020B0604020202020204" pitchFamily="34" charset="0"/>
              <a:buChar char="•"/>
            </a:pPr>
            <a:endParaRPr lang="en-US" sz="2667" b="1" dirty="0"/>
          </a:p>
          <a:p>
            <a:pPr marL="380972" indent="-380972">
              <a:buFont typeface="Arial" panose="020B0604020202020204" pitchFamily="34" charset="0"/>
              <a:buChar char="•"/>
            </a:pPr>
            <a:r>
              <a:rPr lang="en-US" sz="2667" b="1" dirty="0" err="1"/>
              <a:t>ResNets</a:t>
            </a:r>
            <a:r>
              <a:rPr lang="en-US" sz="2667" b="1" dirty="0"/>
              <a:t> (2015)</a:t>
            </a:r>
          </a:p>
          <a:p>
            <a:pPr marL="380972" indent="-380972">
              <a:buFont typeface="Arial" panose="020B0604020202020204" pitchFamily="34" charset="0"/>
              <a:buChar char="•"/>
            </a:pPr>
            <a:endParaRPr lang="en-US" sz="2667" b="1" dirty="0"/>
          </a:p>
          <a:p>
            <a:pPr marL="380972" indent="-380972">
              <a:buFont typeface="Arial" panose="020B0604020202020204" pitchFamily="34" charset="0"/>
              <a:buChar char="•"/>
            </a:pPr>
            <a:r>
              <a:rPr lang="en-US" sz="2667" b="1" dirty="0" err="1"/>
              <a:t>DenseNet</a:t>
            </a:r>
            <a:r>
              <a:rPr lang="en-US" sz="2667" b="1" dirty="0"/>
              <a:t> (2016)</a:t>
            </a:r>
            <a:r>
              <a:rPr lang="en-US" sz="2667" dirty="0"/>
              <a:t/>
            </a:r>
            <a:br>
              <a:rPr lang="en-US" sz="2667" dirty="0"/>
            </a:br>
            <a:r>
              <a:rPr lang="en-US" sz="2667" dirty="0"/>
              <a:t> </a:t>
            </a:r>
          </a:p>
        </p:txBody>
      </p:sp>
      <p:sp>
        <p:nvSpPr>
          <p:cNvPr id="3" name="Rectangle 2"/>
          <p:cNvSpPr/>
          <p:nvPr/>
        </p:nvSpPr>
        <p:spPr>
          <a:xfrm>
            <a:off x="7787781" y="6540994"/>
            <a:ext cx="5760440" cy="482120"/>
          </a:xfrm>
          <a:prstGeom prst="rect">
            <a:avLst/>
          </a:prstGeom>
        </p:spPr>
        <p:txBody>
          <a:bodyPr wrap="square">
            <a:spAutoFit/>
          </a:bodyPr>
          <a:lstStyle/>
          <a:p>
            <a:r>
              <a:rPr lang="en-US" sz="1200" dirty="0">
                <a:hlinkClick r:id="rId2"/>
              </a:rPr>
              <a:t>https://ujjwalkarn.me/2016/08/11/intuitive-explanation-convnets/</a:t>
            </a:r>
            <a:endParaRPr lang="en-US" sz="1200" dirty="0"/>
          </a:p>
          <a:p>
            <a:endParaRPr lang="en-US" sz="1333" dirty="0"/>
          </a:p>
        </p:txBody>
      </p:sp>
    </p:spTree>
    <p:extLst>
      <p:ext uri="{BB962C8B-B14F-4D97-AF65-F5344CB8AC3E}">
        <p14:creationId xmlns:p14="http://schemas.microsoft.com/office/powerpoint/2010/main" val="269790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647007" y="2058381"/>
            <a:ext cx="10515600" cy="4351339"/>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In general, </a:t>
            </a:r>
            <a:r>
              <a:rPr lang="en-US" sz="2800" dirty="0" smtClean="0"/>
              <a:t>the sliding </a:t>
            </a:r>
            <a:r>
              <a:rPr lang="en-US" sz="2800" dirty="0"/>
              <a:t>window technique represents the popular and successful approach for </a:t>
            </a:r>
            <a:r>
              <a:rPr lang="en-US" sz="2800" dirty="0" smtClean="0"/>
              <a:t>object detection</a:t>
            </a:r>
            <a:r>
              <a:rPr lang="en-US" sz="2800" dirty="0"/>
              <a:t>. The main idea of this approach is that the input image is scanned by a rectangular window at multiple </a:t>
            </a:r>
            <a:r>
              <a:rPr lang="en-US" sz="2800" dirty="0" smtClean="0"/>
              <a:t>scales. </a:t>
            </a:r>
            <a:r>
              <a:rPr lang="en-US" sz="2800" dirty="0"/>
              <a:t>The result of the scanning process is a </a:t>
            </a:r>
            <a:r>
              <a:rPr lang="en-US" sz="2800" dirty="0" smtClean="0"/>
              <a:t>large number </a:t>
            </a:r>
            <a:r>
              <a:rPr lang="en-US" sz="2800" dirty="0"/>
              <a:t>of various </a:t>
            </a:r>
            <a:r>
              <a:rPr lang="en-US" sz="2800" dirty="0" smtClean="0"/>
              <a:t>sub-windows. </a:t>
            </a:r>
            <a:r>
              <a:rPr lang="en-US" sz="2800" dirty="0"/>
              <a:t>A vector of features is extracted from </a:t>
            </a:r>
            <a:r>
              <a:rPr lang="en-US" sz="2800" dirty="0" smtClean="0"/>
              <a:t>each sub-window</a:t>
            </a:r>
            <a:r>
              <a:rPr lang="en-US" sz="2800" dirty="0"/>
              <a:t>. The vector is then used as an input for the </a:t>
            </a:r>
            <a:r>
              <a:rPr lang="en-US" sz="2800" dirty="0" smtClean="0"/>
              <a:t>classifier (e.g. SVM </a:t>
            </a:r>
            <a:r>
              <a:rPr lang="en-US" sz="2800" dirty="0" err="1" smtClean="0"/>
              <a:t>classifer</a:t>
            </a:r>
            <a:r>
              <a:rPr lang="en-US" sz="2800" dirty="0"/>
              <a:t>). </a:t>
            </a:r>
            <a:endParaRPr lang="en-US" sz="2800" dirty="0" smtClean="0"/>
          </a:p>
          <a:p>
            <a:pPr marL="342900" indent="-342900" algn="l">
              <a:buFont typeface="Arial" panose="020B0604020202020204" pitchFamily="34" charset="0"/>
              <a:buChar char="•"/>
            </a:pPr>
            <a:endParaRPr lang="en-US" sz="2800" dirty="0" smtClean="0"/>
          </a:p>
          <a:p>
            <a:pPr marL="342900" indent="-342900" algn="l">
              <a:buFont typeface="Arial" panose="020B0604020202020204" pitchFamily="34" charset="0"/>
              <a:buChar char="•"/>
            </a:pPr>
            <a:r>
              <a:rPr lang="en-US" sz="2800" dirty="0" smtClean="0"/>
              <a:t>During </a:t>
            </a:r>
            <a:r>
              <a:rPr lang="en-US" sz="2800" dirty="0"/>
              <a:t>the </a:t>
            </a:r>
            <a:r>
              <a:rPr lang="en-US" sz="2800" dirty="0" smtClean="0"/>
              <a:t>classification </a:t>
            </a:r>
            <a:r>
              <a:rPr lang="en-US" sz="2800" dirty="0"/>
              <a:t>process, some sub-windows are marked as the objects. Using the sliding window approach, the multiple positive detections may appear</a:t>
            </a:r>
            <a:r>
              <a:rPr lang="en-US" sz="2800" dirty="0" smtClean="0"/>
              <a:t>, especially </a:t>
            </a:r>
            <a:r>
              <a:rPr lang="en-US" sz="2800" dirty="0"/>
              <a:t>around the objects of interest </a:t>
            </a:r>
            <a:br>
              <a:rPr lang="en-US" sz="2800" dirty="0"/>
            </a:br>
            <a:endParaRPr lang="en-US" sz="2800" dirty="0"/>
          </a:p>
        </p:txBody>
      </p:sp>
      <p:sp>
        <p:nvSpPr>
          <p:cNvPr id="13" name="Rectangle 6"/>
          <p:cNvSpPr>
            <a:spLocks noChangeArrowheads="1"/>
          </p:cNvSpPr>
          <p:nvPr/>
        </p:nvSpPr>
        <p:spPr bwMode="auto">
          <a:xfrm>
            <a:off x="0" y="1102588"/>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89" indent="-457189" algn="ctr" defTabSz="914377" eaLnBrk="1" hangingPunct="1">
              <a:spcBef>
                <a:spcPct val="20000"/>
              </a:spcBef>
            </a:pPr>
            <a:r>
              <a:rPr lang="en-US" sz="3200" b="1" dirty="0">
                <a:solidFill>
                  <a:srgbClr val="00A499"/>
                </a:solidFill>
                <a:cs typeface="Arial" panose="020B0604020202020204" pitchFamily="34" charset="0"/>
              </a:rPr>
              <a:t>Sliding Window - Main Idea</a:t>
            </a:r>
            <a:endParaRPr lang="cs-CZ" sz="3200" b="1" dirty="0">
              <a:solidFill>
                <a:srgbClr val="00A499"/>
              </a:solidFill>
              <a:cs typeface="Arial" panose="020B0604020202020204" pitchFamily="34" charset="0"/>
            </a:endParaRPr>
          </a:p>
          <a:p>
            <a:pPr marL="457189" indent="-457189" defTabSz="914377"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344510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537496" y="196569"/>
            <a:ext cx="5654504"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smtClean="0">
                <a:solidFill>
                  <a:srgbClr val="00A499"/>
                </a:solidFill>
                <a:latin typeface="+mn-lt"/>
              </a:rPr>
              <a:t>Dlib</a:t>
            </a:r>
            <a:endParaRPr lang="en-US" sz="3200" dirty="0">
              <a:solidFill>
                <a:srgbClr val="00A499"/>
              </a:solidFill>
              <a:latin typeface="+mn-lt"/>
            </a:endParaRPr>
          </a:p>
          <a:p>
            <a:pPr algn="ctr" eaLnBrk="1" hangingPunct="1">
              <a:spcBef>
                <a:spcPct val="20000"/>
              </a:spcBef>
            </a:pPr>
            <a:endParaRPr lang="cs-CZ" sz="1401" b="1" dirty="0">
              <a:solidFill>
                <a:srgbClr val="FF6600"/>
              </a:solidFill>
            </a:endParaRPr>
          </a:p>
        </p:txBody>
      </p:sp>
      <p:sp>
        <p:nvSpPr>
          <p:cNvPr id="2" name="Rectangle 1"/>
          <p:cNvSpPr/>
          <p:nvPr/>
        </p:nvSpPr>
        <p:spPr>
          <a:xfrm>
            <a:off x="11007188" y="6499456"/>
            <a:ext cx="1184812" cy="502573"/>
          </a:xfrm>
          <a:prstGeom prst="rect">
            <a:avLst/>
          </a:prstGeom>
        </p:spPr>
        <p:txBody>
          <a:bodyPr wrap="none">
            <a:spAutoFit/>
          </a:bodyPr>
          <a:lstStyle/>
          <a:p>
            <a:r>
              <a:rPr lang="en-US" sz="1333" dirty="0">
                <a:hlinkClick r:id="rId3"/>
              </a:rPr>
              <a:t>http://dlib.net</a:t>
            </a:r>
            <a:endParaRPr lang="en-US" sz="1333" dirty="0"/>
          </a:p>
          <a:p>
            <a:endParaRPr lang="en-US" sz="1333" dirty="0"/>
          </a:p>
        </p:txBody>
      </p:sp>
      <p:pic>
        <p:nvPicPr>
          <p:cNvPr id="4" name="Picture 3"/>
          <p:cNvPicPr>
            <a:picLocks noChangeAspect="1"/>
          </p:cNvPicPr>
          <p:nvPr/>
        </p:nvPicPr>
        <p:blipFill>
          <a:blip r:embed="rId4"/>
          <a:stretch>
            <a:fillRect/>
          </a:stretch>
        </p:blipFill>
        <p:spPr>
          <a:xfrm>
            <a:off x="1669412" y="1073793"/>
            <a:ext cx="8832421" cy="4970651"/>
          </a:xfrm>
          <a:prstGeom prst="rect">
            <a:avLst/>
          </a:prstGeom>
        </p:spPr>
      </p:pic>
    </p:spTree>
    <p:extLst>
      <p:ext uri="{BB962C8B-B14F-4D97-AF65-F5344CB8AC3E}">
        <p14:creationId xmlns:p14="http://schemas.microsoft.com/office/powerpoint/2010/main" val="1587823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 2"/>
          <p:cNvSpPr/>
          <p:nvPr/>
        </p:nvSpPr>
        <p:spPr>
          <a:xfrm>
            <a:off x="8829220" y="6466204"/>
            <a:ext cx="3040384" cy="482120"/>
          </a:xfrm>
          <a:prstGeom prst="rect">
            <a:avLst/>
          </a:prstGeom>
        </p:spPr>
        <p:txBody>
          <a:bodyPr wrap="none">
            <a:spAutoFit/>
          </a:bodyPr>
          <a:lstStyle/>
          <a:p>
            <a:r>
              <a:rPr lang="en-US" sz="1200" dirty="0">
                <a:hlinkClick r:id="rId3"/>
              </a:rPr>
              <a:t>http://dlib.net/dnn_introduction_ex.cpp.html</a:t>
            </a:r>
            <a:endParaRPr lang="en-US" sz="1200" dirty="0"/>
          </a:p>
          <a:p>
            <a:endParaRPr lang="en-US" sz="1333" dirty="0"/>
          </a:p>
        </p:txBody>
      </p:sp>
      <p:pic>
        <p:nvPicPr>
          <p:cNvPr id="3" name="Picture 2" descr=" 3"/>
          <p:cNvPicPr>
            <a:picLocks noChangeAspect="1"/>
          </p:cNvPicPr>
          <p:nvPr/>
        </p:nvPicPr>
        <p:blipFill>
          <a:blip r:embed="rId4"/>
          <a:stretch>
            <a:fillRect/>
          </a:stretch>
        </p:blipFill>
        <p:spPr>
          <a:xfrm>
            <a:off x="1831565" y="1079916"/>
            <a:ext cx="8369044" cy="2152649"/>
          </a:xfrm>
          <a:prstGeom prst="rect">
            <a:avLst/>
          </a:prstGeom>
        </p:spPr>
      </p:pic>
      <p:sp>
        <p:nvSpPr>
          <p:cNvPr id="16" name="Rectangle 15" descr=" 16"/>
          <p:cNvSpPr>
            <a:spLocks noChangeArrowheads="1"/>
          </p:cNvSpPr>
          <p:nvPr/>
        </p:nvSpPr>
        <p:spPr bwMode="auto">
          <a:xfrm>
            <a:off x="6450676" y="187944"/>
            <a:ext cx="567759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Recognition step CNNs (</a:t>
            </a:r>
            <a:r>
              <a:rPr lang="en-US" sz="3200" b="1" dirty="0" err="1">
                <a:solidFill>
                  <a:srgbClr val="00A499"/>
                </a:solidFill>
              </a:rPr>
              <a:t>Dlib</a:t>
            </a:r>
            <a:r>
              <a:rPr lang="en-US" sz="3200" b="1" dirty="0">
                <a:solidFill>
                  <a:srgbClr val="00A499"/>
                </a:solidFill>
              </a:rPr>
              <a:t>)</a:t>
            </a:r>
            <a:endParaRPr lang="cs-CZ" sz="1401" b="1" dirty="0">
              <a:solidFill>
                <a:srgbClr val="00A499"/>
              </a:solidFill>
            </a:endParaRPr>
          </a:p>
        </p:txBody>
      </p:sp>
    </p:spTree>
    <p:extLst>
      <p:ext uri="{BB962C8B-B14F-4D97-AF65-F5344CB8AC3E}">
        <p14:creationId xmlns:p14="http://schemas.microsoft.com/office/powerpoint/2010/main" val="3599449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3"/>
          <a:stretch>
            <a:fillRect/>
          </a:stretch>
        </p:blipFill>
        <p:spPr>
          <a:xfrm>
            <a:off x="1831565" y="1079916"/>
            <a:ext cx="8369044" cy="2152649"/>
          </a:xfrm>
          <a:prstGeom prst="rect">
            <a:avLst/>
          </a:prstGeom>
        </p:spPr>
      </p:pic>
      <p:pic>
        <p:nvPicPr>
          <p:cNvPr id="5" name="Picture 4" descr=" 21"/>
          <p:cNvPicPr>
            <a:picLocks noChangeAspect="1"/>
          </p:cNvPicPr>
          <p:nvPr/>
        </p:nvPicPr>
        <p:blipFill rotWithShape="1">
          <a:blip r:embed="rId4">
            <a:extLst>
              <a:ext uri="{28A0092B-C50C-407E-A947-70E740481C1C}">
                <a14:useLocalDpi xmlns:a14="http://schemas.microsoft.com/office/drawing/2010/main" val="0"/>
              </a:ext>
            </a:extLst>
          </a:blip>
          <a:srcRect t="23918"/>
          <a:stretch/>
        </p:blipFill>
        <p:spPr>
          <a:xfrm>
            <a:off x="1524641" y="4507691"/>
            <a:ext cx="9144000" cy="1845519"/>
          </a:xfrm>
          <a:prstGeom prst="rect">
            <a:avLst/>
          </a:prstGeom>
        </p:spPr>
      </p:pic>
      <p:sp>
        <p:nvSpPr>
          <p:cNvPr id="6" name="Rectangle 5" descr=" 22"/>
          <p:cNvSpPr/>
          <p:nvPr/>
        </p:nvSpPr>
        <p:spPr>
          <a:xfrm>
            <a:off x="1524928" y="3996407"/>
            <a:ext cx="1416341" cy="379656"/>
          </a:xfrm>
          <a:prstGeom prst="rect">
            <a:avLst/>
          </a:prstGeom>
        </p:spPr>
        <p:txBody>
          <a:bodyPr wrap="square">
            <a:spAutoFit/>
          </a:bodyPr>
          <a:lstStyle/>
          <a:p>
            <a:r>
              <a:rPr lang="en-US" sz="1867" dirty="0"/>
              <a:t>Input Image</a:t>
            </a:r>
          </a:p>
        </p:txBody>
      </p:sp>
      <p:sp>
        <p:nvSpPr>
          <p:cNvPr id="11" name="Rectangle 10" descr=" 23"/>
          <p:cNvSpPr/>
          <p:nvPr/>
        </p:nvSpPr>
        <p:spPr>
          <a:xfrm>
            <a:off x="2973076" y="385277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7" name="Rectangle 6" descr=" 24"/>
          <p:cNvSpPr/>
          <p:nvPr/>
        </p:nvSpPr>
        <p:spPr>
          <a:xfrm>
            <a:off x="4648641" y="3957049"/>
            <a:ext cx="965433" cy="379656"/>
          </a:xfrm>
          <a:prstGeom prst="rect">
            <a:avLst/>
          </a:prstGeom>
        </p:spPr>
        <p:txBody>
          <a:bodyPr wrap="square">
            <a:spAutoFit/>
          </a:bodyPr>
          <a:lstStyle/>
          <a:p>
            <a:r>
              <a:rPr lang="en-US" sz="1867" dirty="0"/>
              <a:t>Pooling</a:t>
            </a:r>
          </a:p>
        </p:txBody>
      </p:sp>
      <p:sp>
        <p:nvSpPr>
          <p:cNvPr id="8" name="Rectangle 7" descr=" 25"/>
          <p:cNvSpPr/>
          <p:nvPr/>
        </p:nvSpPr>
        <p:spPr>
          <a:xfrm>
            <a:off x="5614068" y="395704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9" name="Rectangle 8" descr=" 26"/>
          <p:cNvSpPr/>
          <p:nvPr/>
        </p:nvSpPr>
        <p:spPr>
          <a:xfrm>
            <a:off x="7030416" y="4100677"/>
            <a:ext cx="965433" cy="379656"/>
          </a:xfrm>
          <a:prstGeom prst="rect">
            <a:avLst/>
          </a:prstGeom>
        </p:spPr>
        <p:txBody>
          <a:bodyPr wrap="square">
            <a:spAutoFit/>
          </a:bodyPr>
          <a:lstStyle/>
          <a:p>
            <a:r>
              <a:rPr lang="en-US" sz="1867" dirty="0"/>
              <a:t>Pooling</a:t>
            </a:r>
          </a:p>
        </p:txBody>
      </p:sp>
      <p:sp>
        <p:nvSpPr>
          <p:cNvPr id="10" name="Rectangle 9" descr=" 27"/>
          <p:cNvSpPr/>
          <p:nvPr/>
        </p:nvSpPr>
        <p:spPr>
          <a:xfrm>
            <a:off x="7995844" y="4100675"/>
            <a:ext cx="1888053" cy="379656"/>
          </a:xfrm>
          <a:prstGeom prst="rect">
            <a:avLst/>
          </a:prstGeom>
        </p:spPr>
        <p:txBody>
          <a:bodyPr wrap="square">
            <a:spAutoFit/>
          </a:bodyPr>
          <a:lstStyle/>
          <a:p>
            <a:r>
              <a:rPr lang="en-US" sz="1867" dirty="0"/>
              <a:t>Fully Connected</a:t>
            </a:r>
          </a:p>
        </p:txBody>
      </p:sp>
      <p:sp>
        <p:nvSpPr>
          <p:cNvPr id="16" name="Rectangle 15" descr=" 16"/>
          <p:cNvSpPr>
            <a:spLocks noChangeArrowheads="1"/>
          </p:cNvSpPr>
          <p:nvPr/>
        </p:nvSpPr>
        <p:spPr bwMode="auto">
          <a:xfrm>
            <a:off x="6450676" y="187944"/>
            <a:ext cx="567759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Recognition step CNNs (</a:t>
            </a:r>
            <a:r>
              <a:rPr lang="en-US" sz="3200" b="1" dirty="0" err="1">
                <a:solidFill>
                  <a:srgbClr val="00A499"/>
                </a:solidFill>
              </a:rPr>
              <a:t>Dlib</a:t>
            </a:r>
            <a:r>
              <a:rPr lang="en-US" sz="3200" b="1" dirty="0">
                <a:solidFill>
                  <a:srgbClr val="00A499"/>
                </a:solidFill>
              </a:rPr>
              <a:t>)</a:t>
            </a:r>
            <a:endParaRPr lang="cs-CZ" sz="1401" b="1" dirty="0">
              <a:solidFill>
                <a:srgbClr val="00A499"/>
              </a:solidFill>
            </a:endParaRPr>
          </a:p>
        </p:txBody>
      </p:sp>
      <p:sp>
        <p:nvSpPr>
          <p:cNvPr id="12" name="Rectangle 11" descr=" 2"/>
          <p:cNvSpPr/>
          <p:nvPr/>
        </p:nvSpPr>
        <p:spPr>
          <a:xfrm>
            <a:off x="8829220" y="6466204"/>
            <a:ext cx="3040384" cy="482120"/>
          </a:xfrm>
          <a:prstGeom prst="rect">
            <a:avLst/>
          </a:prstGeom>
        </p:spPr>
        <p:txBody>
          <a:bodyPr wrap="none">
            <a:spAutoFit/>
          </a:bodyPr>
          <a:lstStyle/>
          <a:p>
            <a:r>
              <a:rPr lang="en-US" sz="1200" dirty="0">
                <a:hlinkClick r:id="rId5"/>
              </a:rPr>
              <a:t>http://dlib.net/dnn_introduction_ex.cpp.html</a:t>
            </a:r>
            <a:endParaRPr lang="en-US" sz="1200" dirty="0"/>
          </a:p>
          <a:p>
            <a:endParaRPr lang="en-US" sz="1333" dirty="0"/>
          </a:p>
        </p:txBody>
      </p:sp>
    </p:spTree>
    <p:extLst>
      <p:ext uri="{BB962C8B-B14F-4D97-AF65-F5344CB8AC3E}">
        <p14:creationId xmlns:p14="http://schemas.microsoft.com/office/powerpoint/2010/main" val="3168501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3"/>
          <a:stretch>
            <a:fillRect/>
          </a:stretch>
        </p:blipFill>
        <p:spPr>
          <a:xfrm>
            <a:off x="1831565" y="1079916"/>
            <a:ext cx="8369044" cy="2152649"/>
          </a:xfrm>
          <a:prstGeom prst="rect">
            <a:avLst/>
          </a:prstGeom>
        </p:spPr>
      </p:pic>
      <p:sp>
        <p:nvSpPr>
          <p:cNvPr id="12" name="Rounded Rectangle 11" descr=" 5"/>
          <p:cNvSpPr/>
          <p:nvPr/>
        </p:nvSpPr>
        <p:spPr>
          <a:xfrm>
            <a:off x="5282269" y="2673299"/>
            <a:ext cx="3814195" cy="3243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3" name="Rounded Rectangle 12" descr=" 12"/>
          <p:cNvSpPr/>
          <p:nvPr/>
        </p:nvSpPr>
        <p:spPr>
          <a:xfrm>
            <a:off x="1685270" y="2673299"/>
            <a:ext cx="3450711" cy="3243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tx1"/>
                </a:solidFill>
              </a:rPr>
              <a:t>Input Image</a:t>
            </a:r>
          </a:p>
        </p:txBody>
      </p:sp>
      <p:pic>
        <p:nvPicPr>
          <p:cNvPr id="5" name="Picture 4" descr=" 21"/>
          <p:cNvPicPr>
            <a:picLocks noChangeAspect="1"/>
          </p:cNvPicPr>
          <p:nvPr/>
        </p:nvPicPr>
        <p:blipFill rotWithShape="1">
          <a:blip r:embed="rId4">
            <a:extLst>
              <a:ext uri="{28A0092B-C50C-407E-A947-70E740481C1C}">
                <a14:useLocalDpi xmlns:a14="http://schemas.microsoft.com/office/drawing/2010/main" val="0"/>
              </a:ext>
            </a:extLst>
          </a:blip>
          <a:srcRect t="23918"/>
          <a:stretch/>
        </p:blipFill>
        <p:spPr>
          <a:xfrm>
            <a:off x="1524641" y="4507691"/>
            <a:ext cx="9144000" cy="1845519"/>
          </a:xfrm>
          <a:prstGeom prst="rect">
            <a:avLst/>
          </a:prstGeom>
        </p:spPr>
      </p:pic>
      <p:sp>
        <p:nvSpPr>
          <p:cNvPr id="6" name="Rectangle 5" descr=" 22"/>
          <p:cNvSpPr/>
          <p:nvPr/>
        </p:nvSpPr>
        <p:spPr>
          <a:xfrm>
            <a:off x="1524928" y="3996407"/>
            <a:ext cx="1416341" cy="379656"/>
          </a:xfrm>
          <a:prstGeom prst="rect">
            <a:avLst/>
          </a:prstGeom>
        </p:spPr>
        <p:txBody>
          <a:bodyPr wrap="square">
            <a:spAutoFit/>
          </a:bodyPr>
          <a:lstStyle/>
          <a:p>
            <a:r>
              <a:rPr lang="en-US" sz="1867" dirty="0"/>
              <a:t>Input Image</a:t>
            </a:r>
          </a:p>
        </p:txBody>
      </p:sp>
      <p:sp>
        <p:nvSpPr>
          <p:cNvPr id="11" name="Rectangle 10" descr=" 23"/>
          <p:cNvSpPr/>
          <p:nvPr/>
        </p:nvSpPr>
        <p:spPr>
          <a:xfrm>
            <a:off x="2973076" y="385277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7" name="Rectangle 6" descr=" 24"/>
          <p:cNvSpPr/>
          <p:nvPr/>
        </p:nvSpPr>
        <p:spPr>
          <a:xfrm>
            <a:off x="4648641" y="3957049"/>
            <a:ext cx="965433" cy="379656"/>
          </a:xfrm>
          <a:prstGeom prst="rect">
            <a:avLst/>
          </a:prstGeom>
        </p:spPr>
        <p:txBody>
          <a:bodyPr wrap="square">
            <a:spAutoFit/>
          </a:bodyPr>
          <a:lstStyle/>
          <a:p>
            <a:r>
              <a:rPr lang="en-US" sz="1867" dirty="0"/>
              <a:t>Pooling</a:t>
            </a:r>
          </a:p>
        </p:txBody>
      </p:sp>
      <p:sp>
        <p:nvSpPr>
          <p:cNvPr id="8" name="Rectangle 7" descr=" 25"/>
          <p:cNvSpPr/>
          <p:nvPr/>
        </p:nvSpPr>
        <p:spPr>
          <a:xfrm>
            <a:off x="5614068" y="395704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9" name="Rectangle 8" descr=" 26"/>
          <p:cNvSpPr/>
          <p:nvPr/>
        </p:nvSpPr>
        <p:spPr>
          <a:xfrm>
            <a:off x="7030416" y="4100677"/>
            <a:ext cx="965433" cy="379656"/>
          </a:xfrm>
          <a:prstGeom prst="rect">
            <a:avLst/>
          </a:prstGeom>
        </p:spPr>
        <p:txBody>
          <a:bodyPr wrap="square">
            <a:spAutoFit/>
          </a:bodyPr>
          <a:lstStyle/>
          <a:p>
            <a:r>
              <a:rPr lang="en-US" sz="1867" dirty="0"/>
              <a:t>Pooling</a:t>
            </a:r>
          </a:p>
        </p:txBody>
      </p:sp>
      <p:sp>
        <p:nvSpPr>
          <p:cNvPr id="10" name="Rectangle 9" descr=" 27"/>
          <p:cNvSpPr/>
          <p:nvPr/>
        </p:nvSpPr>
        <p:spPr>
          <a:xfrm>
            <a:off x="7995844" y="4100675"/>
            <a:ext cx="1888053" cy="379656"/>
          </a:xfrm>
          <a:prstGeom prst="rect">
            <a:avLst/>
          </a:prstGeom>
        </p:spPr>
        <p:txBody>
          <a:bodyPr wrap="square">
            <a:spAutoFit/>
          </a:bodyPr>
          <a:lstStyle/>
          <a:p>
            <a:r>
              <a:rPr lang="en-US" sz="1867" dirty="0"/>
              <a:t>Fully Connected</a:t>
            </a:r>
          </a:p>
        </p:txBody>
      </p:sp>
      <p:sp>
        <p:nvSpPr>
          <p:cNvPr id="14" name="Rounded Rectangle 13" descr=" 28"/>
          <p:cNvSpPr/>
          <p:nvPr/>
        </p:nvSpPr>
        <p:spPr>
          <a:xfrm>
            <a:off x="1524645" y="4100675"/>
            <a:ext cx="1448435" cy="225253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solidFill>
                <a:schemeClr val="tx1"/>
              </a:solidFill>
            </a:endParaRPr>
          </a:p>
        </p:txBody>
      </p:sp>
      <p:sp>
        <p:nvSpPr>
          <p:cNvPr id="16" name="Rectangle 15" descr=" 16"/>
          <p:cNvSpPr>
            <a:spLocks noChangeArrowheads="1"/>
          </p:cNvSpPr>
          <p:nvPr/>
        </p:nvSpPr>
        <p:spPr bwMode="auto">
          <a:xfrm>
            <a:off x="6450676" y="187944"/>
            <a:ext cx="567759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Recognition step CNNs (</a:t>
            </a:r>
            <a:r>
              <a:rPr lang="en-US" sz="3200" b="1" dirty="0" err="1">
                <a:solidFill>
                  <a:srgbClr val="00A499"/>
                </a:solidFill>
              </a:rPr>
              <a:t>Dlib</a:t>
            </a:r>
            <a:r>
              <a:rPr lang="en-US" sz="3200" b="1" dirty="0">
                <a:solidFill>
                  <a:srgbClr val="00A499"/>
                </a:solidFill>
              </a:rPr>
              <a:t>)</a:t>
            </a:r>
            <a:endParaRPr lang="cs-CZ" sz="1401" b="1" dirty="0">
              <a:solidFill>
                <a:srgbClr val="00A499"/>
              </a:solidFill>
            </a:endParaRPr>
          </a:p>
        </p:txBody>
      </p:sp>
      <p:sp>
        <p:nvSpPr>
          <p:cNvPr id="15" name="Rectangle 14" descr=" 2"/>
          <p:cNvSpPr/>
          <p:nvPr/>
        </p:nvSpPr>
        <p:spPr>
          <a:xfrm>
            <a:off x="8829220" y="6466204"/>
            <a:ext cx="3040384" cy="482120"/>
          </a:xfrm>
          <a:prstGeom prst="rect">
            <a:avLst/>
          </a:prstGeom>
        </p:spPr>
        <p:txBody>
          <a:bodyPr wrap="none">
            <a:spAutoFit/>
          </a:bodyPr>
          <a:lstStyle/>
          <a:p>
            <a:r>
              <a:rPr lang="en-US" sz="1200" dirty="0">
                <a:hlinkClick r:id="rId5"/>
              </a:rPr>
              <a:t>http://dlib.net/dnn_introduction_ex.cpp.html</a:t>
            </a:r>
            <a:endParaRPr lang="en-US" sz="1200" dirty="0"/>
          </a:p>
          <a:p>
            <a:endParaRPr lang="en-US" sz="1333" dirty="0"/>
          </a:p>
        </p:txBody>
      </p:sp>
    </p:spTree>
    <p:extLst>
      <p:ext uri="{BB962C8B-B14F-4D97-AF65-F5344CB8AC3E}">
        <p14:creationId xmlns:p14="http://schemas.microsoft.com/office/powerpoint/2010/main" val="42302534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3"/>
          <a:stretch>
            <a:fillRect/>
          </a:stretch>
        </p:blipFill>
        <p:spPr>
          <a:xfrm>
            <a:off x="1831565" y="1079916"/>
            <a:ext cx="8369044" cy="2152649"/>
          </a:xfrm>
          <a:prstGeom prst="rect">
            <a:avLst/>
          </a:prstGeom>
        </p:spPr>
      </p:pic>
      <p:pic>
        <p:nvPicPr>
          <p:cNvPr id="21" name="Picture 20" descr=" 21"/>
          <p:cNvPicPr>
            <a:picLocks noChangeAspect="1"/>
          </p:cNvPicPr>
          <p:nvPr/>
        </p:nvPicPr>
        <p:blipFill rotWithShape="1">
          <a:blip r:embed="rId4">
            <a:extLst>
              <a:ext uri="{28A0092B-C50C-407E-A947-70E740481C1C}">
                <a14:useLocalDpi xmlns:a14="http://schemas.microsoft.com/office/drawing/2010/main" val="0"/>
              </a:ext>
            </a:extLst>
          </a:blip>
          <a:srcRect t="23918"/>
          <a:stretch/>
        </p:blipFill>
        <p:spPr>
          <a:xfrm>
            <a:off x="1524641" y="4507691"/>
            <a:ext cx="9144000" cy="1845519"/>
          </a:xfrm>
          <a:prstGeom prst="rect">
            <a:avLst/>
          </a:prstGeom>
        </p:spPr>
      </p:pic>
      <p:sp>
        <p:nvSpPr>
          <p:cNvPr id="22" name="Rectangle 21" descr=" 22"/>
          <p:cNvSpPr/>
          <p:nvPr/>
        </p:nvSpPr>
        <p:spPr>
          <a:xfrm>
            <a:off x="1524928" y="3996407"/>
            <a:ext cx="1416341" cy="379656"/>
          </a:xfrm>
          <a:prstGeom prst="rect">
            <a:avLst/>
          </a:prstGeom>
        </p:spPr>
        <p:txBody>
          <a:bodyPr wrap="square">
            <a:spAutoFit/>
          </a:bodyPr>
          <a:lstStyle/>
          <a:p>
            <a:r>
              <a:rPr lang="en-US" sz="1867" dirty="0"/>
              <a:t>Input Image</a:t>
            </a:r>
          </a:p>
        </p:txBody>
      </p:sp>
      <p:sp>
        <p:nvSpPr>
          <p:cNvPr id="23" name="Rectangle 22" descr=" 23"/>
          <p:cNvSpPr/>
          <p:nvPr/>
        </p:nvSpPr>
        <p:spPr>
          <a:xfrm>
            <a:off x="2973076" y="385277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24" name="Rectangle 23" descr=" 24"/>
          <p:cNvSpPr/>
          <p:nvPr/>
        </p:nvSpPr>
        <p:spPr>
          <a:xfrm>
            <a:off x="4648641" y="3957049"/>
            <a:ext cx="965433" cy="379656"/>
          </a:xfrm>
          <a:prstGeom prst="rect">
            <a:avLst/>
          </a:prstGeom>
        </p:spPr>
        <p:txBody>
          <a:bodyPr wrap="square">
            <a:spAutoFit/>
          </a:bodyPr>
          <a:lstStyle/>
          <a:p>
            <a:r>
              <a:rPr lang="en-US" sz="1867" dirty="0"/>
              <a:t>Pooling</a:t>
            </a:r>
          </a:p>
        </p:txBody>
      </p:sp>
      <p:sp>
        <p:nvSpPr>
          <p:cNvPr id="25" name="Rectangle 24" descr=" 25"/>
          <p:cNvSpPr/>
          <p:nvPr/>
        </p:nvSpPr>
        <p:spPr>
          <a:xfrm>
            <a:off x="5614068" y="395704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26" name="Rectangle 25" descr=" 26"/>
          <p:cNvSpPr/>
          <p:nvPr/>
        </p:nvSpPr>
        <p:spPr>
          <a:xfrm>
            <a:off x="7030416" y="4100677"/>
            <a:ext cx="965433" cy="379656"/>
          </a:xfrm>
          <a:prstGeom prst="rect">
            <a:avLst/>
          </a:prstGeom>
        </p:spPr>
        <p:txBody>
          <a:bodyPr wrap="square">
            <a:spAutoFit/>
          </a:bodyPr>
          <a:lstStyle/>
          <a:p>
            <a:r>
              <a:rPr lang="en-US" sz="1867" dirty="0"/>
              <a:t>Pooling</a:t>
            </a:r>
          </a:p>
        </p:txBody>
      </p:sp>
      <p:sp>
        <p:nvSpPr>
          <p:cNvPr id="27" name="Rectangle 26" descr=" 27"/>
          <p:cNvSpPr/>
          <p:nvPr/>
        </p:nvSpPr>
        <p:spPr>
          <a:xfrm>
            <a:off x="7995844" y="4100675"/>
            <a:ext cx="1888053" cy="379656"/>
          </a:xfrm>
          <a:prstGeom prst="rect">
            <a:avLst/>
          </a:prstGeom>
        </p:spPr>
        <p:txBody>
          <a:bodyPr wrap="square">
            <a:spAutoFit/>
          </a:bodyPr>
          <a:lstStyle/>
          <a:p>
            <a:r>
              <a:rPr lang="en-US" sz="1867" dirty="0"/>
              <a:t>Fully Connected</a:t>
            </a:r>
          </a:p>
        </p:txBody>
      </p:sp>
      <p:sp>
        <p:nvSpPr>
          <p:cNvPr id="15" name="Rounded Rectangle 14" descr=" 15"/>
          <p:cNvSpPr/>
          <p:nvPr/>
        </p:nvSpPr>
        <p:spPr>
          <a:xfrm>
            <a:off x="7575260" y="2406423"/>
            <a:ext cx="2449584" cy="3243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6" name="Rounded Rectangle 15" descr=" 16"/>
          <p:cNvSpPr/>
          <p:nvPr/>
        </p:nvSpPr>
        <p:spPr>
          <a:xfrm>
            <a:off x="2973076" y="3953693"/>
            <a:ext cx="1812872" cy="236445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7" name="Rounded Rectangle 16" descr=" 17"/>
          <p:cNvSpPr/>
          <p:nvPr/>
        </p:nvSpPr>
        <p:spPr>
          <a:xfrm>
            <a:off x="1831557" y="1953491"/>
            <a:ext cx="2449584" cy="1379988"/>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tx1"/>
                </a:solidFill>
              </a:rPr>
              <a:t>6 conv. filters</a:t>
            </a:r>
          </a:p>
          <a:p>
            <a:pPr algn="ctr"/>
            <a:r>
              <a:rPr lang="en-US" sz="2400" dirty="0">
                <a:solidFill>
                  <a:schemeClr val="tx1"/>
                </a:solidFill>
              </a:rPr>
              <a:t>5x5 filter size</a:t>
            </a:r>
          </a:p>
          <a:p>
            <a:pPr algn="ctr"/>
            <a:r>
              <a:rPr lang="en-US" sz="2400" dirty="0">
                <a:solidFill>
                  <a:schemeClr val="tx1"/>
                </a:solidFill>
              </a:rPr>
              <a:t>1x1 stride</a:t>
            </a:r>
          </a:p>
          <a:p>
            <a:pPr algn="ctr"/>
            <a:r>
              <a:rPr lang="en-US" sz="2400" dirty="0">
                <a:solidFill>
                  <a:schemeClr val="tx1"/>
                </a:solidFill>
              </a:rPr>
              <a:t>+</a:t>
            </a:r>
            <a:r>
              <a:rPr lang="en-US" sz="2400" dirty="0" err="1">
                <a:solidFill>
                  <a:schemeClr val="tx1"/>
                </a:solidFill>
              </a:rPr>
              <a:t>ReLU</a:t>
            </a:r>
            <a:endParaRPr lang="en-US" sz="2400" dirty="0">
              <a:solidFill>
                <a:schemeClr val="tx1"/>
              </a:solidFill>
            </a:endParaRPr>
          </a:p>
        </p:txBody>
      </p:sp>
      <p:sp>
        <p:nvSpPr>
          <p:cNvPr id="20" name="Rectangle 19" descr=" 20"/>
          <p:cNvSpPr>
            <a:spLocks noChangeArrowheads="1"/>
          </p:cNvSpPr>
          <p:nvPr/>
        </p:nvSpPr>
        <p:spPr bwMode="auto">
          <a:xfrm>
            <a:off x="6450676" y="187944"/>
            <a:ext cx="567759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Recognition step CNNs (</a:t>
            </a:r>
            <a:r>
              <a:rPr lang="en-US" sz="3200" b="1" dirty="0" err="1">
                <a:solidFill>
                  <a:srgbClr val="00A499"/>
                </a:solidFill>
              </a:rPr>
              <a:t>Dlib</a:t>
            </a:r>
            <a:r>
              <a:rPr lang="en-US" sz="3200" b="1" dirty="0">
                <a:solidFill>
                  <a:srgbClr val="00A499"/>
                </a:solidFill>
              </a:rPr>
              <a:t>)</a:t>
            </a:r>
            <a:endParaRPr lang="cs-CZ" sz="1401" b="1" dirty="0">
              <a:solidFill>
                <a:srgbClr val="00A499"/>
              </a:solidFill>
            </a:endParaRPr>
          </a:p>
        </p:txBody>
      </p:sp>
      <p:sp>
        <p:nvSpPr>
          <p:cNvPr id="18" name="Rectangle 17" descr=" 2"/>
          <p:cNvSpPr/>
          <p:nvPr/>
        </p:nvSpPr>
        <p:spPr>
          <a:xfrm>
            <a:off x="8829220" y="6466204"/>
            <a:ext cx="3040384" cy="482120"/>
          </a:xfrm>
          <a:prstGeom prst="rect">
            <a:avLst/>
          </a:prstGeom>
        </p:spPr>
        <p:txBody>
          <a:bodyPr wrap="none">
            <a:spAutoFit/>
          </a:bodyPr>
          <a:lstStyle/>
          <a:p>
            <a:r>
              <a:rPr lang="en-US" sz="1200" dirty="0">
                <a:hlinkClick r:id="rId5"/>
              </a:rPr>
              <a:t>http://dlib.net/dnn_introduction_ex.cpp.html</a:t>
            </a:r>
            <a:endParaRPr lang="en-US" sz="1200" dirty="0"/>
          </a:p>
          <a:p>
            <a:endParaRPr lang="en-US" sz="1333" dirty="0"/>
          </a:p>
        </p:txBody>
      </p:sp>
    </p:spTree>
    <p:extLst>
      <p:ext uri="{BB962C8B-B14F-4D97-AF65-F5344CB8AC3E}">
        <p14:creationId xmlns:p14="http://schemas.microsoft.com/office/powerpoint/2010/main" val="9305816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3"/>
          <a:stretch>
            <a:fillRect/>
          </a:stretch>
        </p:blipFill>
        <p:spPr>
          <a:xfrm>
            <a:off x="1831565" y="1079916"/>
            <a:ext cx="8369044" cy="2152649"/>
          </a:xfrm>
          <a:prstGeom prst="rect">
            <a:avLst/>
          </a:prstGeom>
        </p:spPr>
      </p:pic>
      <p:pic>
        <p:nvPicPr>
          <p:cNvPr id="21" name="Picture 20" descr=" 21"/>
          <p:cNvPicPr>
            <a:picLocks noChangeAspect="1"/>
          </p:cNvPicPr>
          <p:nvPr/>
        </p:nvPicPr>
        <p:blipFill rotWithShape="1">
          <a:blip r:embed="rId4">
            <a:extLst>
              <a:ext uri="{28A0092B-C50C-407E-A947-70E740481C1C}">
                <a14:useLocalDpi xmlns:a14="http://schemas.microsoft.com/office/drawing/2010/main" val="0"/>
              </a:ext>
            </a:extLst>
          </a:blip>
          <a:srcRect t="23918"/>
          <a:stretch/>
        </p:blipFill>
        <p:spPr>
          <a:xfrm>
            <a:off x="1524641" y="4507691"/>
            <a:ext cx="9144000" cy="1845519"/>
          </a:xfrm>
          <a:prstGeom prst="rect">
            <a:avLst/>
          </a:prstGeom>
        </p:spPr>
      </p:pic>
      <p:sp>
        <p:nvSpPr>
          <p:cNvPr id="22" name="Rectangle 21" descr=" 22"/>
          <p:cNvSpPr/>
          <p:nvPr/>
        </p:nvSpPr>
        <p:spPr>
          <a:xfrm>
            <a:off x="1524928" y="3996407"/>
            <a:ext cx="1416341" cy="379656"/>
          </a:xfrm>
          <a:prstGeom prst="rect">
            <a:avLst/>
          </a:prstGeom>
        </p:spPr>
        <p:txBody>
          <a:bodyPr wrap="square">
            <a:spAutoFit/>
          </a:bodyPr>
          <a:lstStyle/>
          <a:p>
            <a:r>
              <a:rPr lang="en-US" sz="1867" dirty="0"/>
              <a:t>Input Image</a:t>
            </a:r>
          </a:p>
        </p:txBody>
      </p:sp>
      <p:sp>
        <p:nvSpPr>
          <p:cNvPr id="23" name="Rectangle 22" descr=" 23"/>
          <p:cNvSpPr/>
          <p:nvPr/>
        </p:nvSpPr>
        <p:spPr>
          <a:xfrm>
            <a:off x="2973076" y="385277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24" name="Rectangle 23" descr=" 24"/>
          <p:cNvSpPr/>
          <p:nvPr/>
        </p:nvSpPr>
        <p:spPr>
          <a:xfrm>
            <a:off x="4648641" y="3957049"/>
            <a:ext cx="965433" cy="379656"/>
          </a:xfrm>
          <a:prstGeom prst="rect">
            <a:avLst/>
          </a:prstGeom>
        </p:spPr>
        <p:txBody>
          <a:bodyPr wrap="square">
            <a:spAutoFit/>
          </a:bodyPr>
          <a:lstStyle/>
          <a:p>
            <a:r>
              <a:rPr lang="en-US" sz="1867" dirty="0"/>
              <a:t>Pooling</a:t>
            </a:r>
          </a:p>
        </p:txBody>
      </p:sp>
      <p:sp>
        <p:nvSpPr>
          <p:cNvPr id="25" name="Rectangle 24" descr=" 25"/>
          <p:cNvSpPr/>
          <p:nvPr/>
        </p:nvSpPr>
        <p:spPr>
          <a:xfrm>
            <a:off x="5614068" y="395704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26" name="Rectangle 25" descr=" 26"/>
          <p:cNvSpPr/>
          <p:nvPr/>
        </p:nvSpPr>
        <p:spPr>
          <a:xfrm>
            <a:off x="7030416" y="4100677"/>
            <a:ext cx="965433" cy="379656"/>
          </a:xfrm>
          <a:prstGeom prst="rect">
            <a:avLst/>
          </a:prstGeom>
        </p:spPr>
        <p:txBody>
          <a:bodyPr wrap="square">
            <a:spAutoFit/>
          </a:bodyPr>
          <a:lstStyle/>
          <a:p>
            <a:r>
              <a:rPr lang="en-US" sz="1867" dirty="0"/>
              <a:t>Pooling</a:t>
            </a:r>
          </a:p>
        </p:txBody>
      </p:sp>
      <p:sp>
        <p:nvSpPr>
          <p:cNvPr id="27" name="Rectangle 26" descr=" 27"/>
          <p:cNvSpPr/>
          <p:nvPr/>
        </p:nvSpPr>
        <p:spPr>
          <a:xfrm>
            <a:off x="7995844" y="4100675"/>
            <a:ext cx="1888053" cy="379656"/>
          </a:xfrm>
          <a:prstGeom prst="rect">
            <a:avLst/>
          </a:prstGeom>
        </p:spPr>
        <p:txBody>
          <a:bodyPr wrap="square">
            <a:spAutoFit/>
          </a:bodyPr>
          <a:lstStyle/>
          <a:p>
            <a:r>
              <a:rPr lang="en-US" sz="1867" dirty="0"/>
              <a:t>Fully Connected</a:t>
            </a:r>
          </a:p>
        </p:txBody>
      </p:sp>
      <p:sp>
        <p:nvSpPr>
          <p:cNvPr id="16" name="Rounded Rectangle 15" descr=" 16"/>
          <p:cNvSpPr/>
          <p:nvPr/>
        </p:nvSpPr>
        <p:spPr>
          <a:xfrm>
            <a:off x="4754785" y="4034063"/>
            <a:ext cx="971039" cy="225291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7" name="Rounded Rectangle 16" descr=" 17"/>
          <p:cNvSpPr/>
          <p:nvPr/>
        </p:nvSpPr>
        <p:spPr>
          <a:xfrm>
            <a:off x="1831557" y="2244235"/>
            <a:ext cx="2449584" cy="1089244"/>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cs-CZ" sz="2400" dirty="0">
                <a:solidFill>
                  <a:schemeClr val="tx1"/>
                </a:solidFill>
              </a:rPr>
              <a:t>MAX POOLING</a:t>
            </a:r>
            <a:endParaRPr lang="en-US" sz="2400" dirty="0">
              <a:solidFill>
                <a:schemeClr val="tx1"/>
              </a:solidFill>
            </a:endParaRPr>
          </a:p>
          <a:p>
            <a:pPr algn="ctr"/>
            <a:r>
              <a:rPr lang="cs-CZ" sz="2400" dirty="0">
                <a:solidFill>
                  <a:schemeClr val="tx1"/>
                </a:solidFill>
              </a:rPr>
              <a:t>2</a:t>
            </a:r>
            <a:r>
              <a:rPr lang="en-US" sz="2400" dirty="0">
                <a:solidFill>
                  <a:schemeClr val="tx1"/>
                </a:solidFill>
              </a:rPr>
              <a:t>x</a:t>
            </a:r>
            <a:r>
              <a:rPr lang="cs-CZ" sz="2400" dirty="0">
                <a:solidFill>
                  <a:schemeClr val="tx1"/>
                </a:solidFill>
              </a:rPr>
              <a:t>2</a:t>
            </a:r>
            <a:r>
              <a:rPr lang="en-US" sz="2400" dirty="0">
                <a:solidFill>
                  <a:schemeClr val="tx1"/>
                </a:solidFill>
              </a:rPr>
              <a:t> </a:t>
            </a:r>
            <a:r>
              <a:rPr lang="cs-CZ" sz="2400" dirty="0">
                <a:solidFill>
                  <a:schemeClr val="tx1"/>
                </a:solidFill>
              </a:rPr>
              <a:t>window</a:t>
            </a:r>
            <a:endParaRPr lang="en-US" sz="2400" dirty="0">
              <a:solidFill>
                <a:schemeClr val="tx1"/>
              </a:solidFill>
            </a:endParaRPr>
          </a:p>
          <a:p>
            <a:pPr algn="ctr"/>
            <a:r>
              <a:rPr lang="cs-CZ" sz="2400" dirty="0">
                <a:solidFill>
                  <a:schemeClr val="tx1"/>
                </a:solidFill>
              </a:rPr>
              <a:t>2</a:t>
            </a:r>
            <a:r>
              <a:rPr lang="en-US" sz="2400" dirty="0">
                <a:solidFill>
                  <a:schemeClr val="tx1"/>
                </a:solidFill>
              </a:rPr>
              <a:t>x</a:t>
            </a:r>
            <a:r>
              <a:rPr lang="cs-CZ" sz="2400" dirty="0">
                <a:solidFill>
                  <a:schemeClr val="tx1"/>
                </a:solidFill>
              </a:rPr>
              <a:t>2</a:t>
            </a:r>
            <a:r>
              <a:rPr lang="en-US" sz="2400" dirty="0">
                <a:solidFill>
                  <a:schemeClr val="tx1"/>
                </a:solidFill>
              </a:rPr>
              <a:t> stride</a:t>
            </a:r>
          </a:p>
        </p:txBody>
      </p:sp>
      <p:sp>
        <p:nvSpPr>
          <p:cNvPr id="18" name="Rounded Rectangle 17" descr=" 18"/>
          <p:cNvSpPr/>
          <p:nvPr/>
        </p:nvSpPr>
        <p:spPr>
          <a:xfrm>
            <a:off x="5327015" y="2394802"/>
            <a:ext cx="2255015" cy="3243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9" name="Rectangle 18" descr=" 19"/>
          <p:cNvSpPr>
            <a:spLocks noChangeArrowheads="1"/>
          </p:cNvSpPr>
          <p:nvPr/>
        </p:nvSpPr>
        <p:spPr bwMode="auto">
          <a:xfrm>
            <a:off x="6450676" y="187944"/>
            <a:ext cx="567759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Recognition step CNNs (</a:t>
            </a:r>
            <a:r>
              <a:rPr lang="en-US" sz="3200" b="1" dirty="0" err="1">
                <a:solidFill>
                  <a:srgbClr val="00A499"/>
                </a:solidFill>
              </a:rPr>
              <a:t>Dlib</a:t>
            </a:r>
            <a:r>
              <a:rPr lang="en-US" sz="3200" b="1" dirty="0">
                <a:solidFill>
                  <a:srgbClr val="00A499"/>
                </a:solidFill>
              </a:rPr>
              <a:t>)</a:t>
            </a:r>
            <a:endParaRPr lang="cs-CZ" sz="1401" b="1" dirty="0">
              <a:solidFill>
                <a:srgbClr val="00A499"/>
              </a:solidFill>
            </a:endParaRPr>
          </a:p>
        </p:txBody>
      </p:sp>
      <p:sp>
        <p:nvSpPr>
          <p:cNvPr id="15" name="Rectangle 14" descr=" 2"/>
          <p:cNvSpPr/>
          <p:nvPr/>
        </p:nvSpPr>
        <p:spPr>
          <a:xfrm>
            <a:off x="8829220" y="6466204"/>
            <a:ext cx="3040384" cy="482120"/>
          </a:xfrm>
          <a:prstGeom prst="rect">
            <a:avLst/>
          </a:prstGeom>
        </p:spPr>
        <p:txBody>
          <a:bodyPr wrap="none">
            <a:spAutoFit/>
          </a:bodyPr>
          <a:lstStyle/>
          <a:p>
            <a:r>
              <a:rPr lang="en-US" sz="1200" dirty="0">
                <a:hlinkClick r:id="rId5"/>
              </a:rPr>
              <a:t>http://dlib.net/dnn_introduction_ex.cpp.html</a:t>
            </a:r>
            <a:endParaRPr lang="en-US" sz="1200" dirty="0"/>
          </a:p>
          <a:p>
            <a:endParaRPr lang="en-US" sz="1333" dirty="0"/>
          </a:p>
        </p:txBody>
      </p:sp>
    </p:spTree>
    <p:extLst>
      <p:ext uri="{BB962C8B-B14F-4D97-AF65-F5344CB8AC3E}">
        <p14:creationId xmlns:p14="http://schemas.microsoft.com/office/powerpoint/2010/main" val="33478022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3"/>
          <a:stretch>
            <a:fillRect/>
          </a:stretch>
        </p:blipFill>
        <p:spPr>
          <a:xfrm>
            <a:off x="1831565" y="1079916"/>
            <a:ext cx="8369044" cy="2152649"/>
          </a:xfrm>
          <a:prstGeom prst="rect">
            <a:avLst/>
          </a:prstGeom>
        </p:spPr>
      </p:pic>
      <p:pic>
        <p:nvPicPr>
          <p:cNvPr id="21" name="Picture 20" descr=" 21"/>
          <p:cNvPicPr>
            <a:picLocks noChangeAspect="1"/>
          </p:cNvPicPr>
          <p:nvPr/>
        </p:nvPicPr>
        <p:blipFill rotWithShape="1">
          <a:blip r:embed="rId4">
            <a:extLst>
              <a:ext uri="{28A0092B-C50C-407E-A947-70E740481C1C}">
                <a14:useLocalDpi xmlns:a14="http://schemas.microsoft.com/office/drawing/2010/main" val="0"/>
              </a:ext>
            </a:extLst>
          </a:blip>
          <a:srcRect t="23918"/>
          <a:stretch/>
        </p:blipFill>
        <p:spPr>
          <a:xfrm>
            <a:off x="1524641" y="4507691"/>
            <a:ext cx="9144000" cy="1845519"/>
          </a:xfrm>
          <a:prstGeom prst="rect">
            <a:avLst/>
          </a:prstGeom>
        </p:spPr>
      </p:pic>
      <p:sp>
        <p:nvSpPr>
          <p:cNvPr id="22" name="Rectangle 21" descr=" 22"/>
          <p:cNvSpPr/>
          <p:nvPr/>
        </p:nvSpPr>
        <p:spPr>
          <a:xfrm>
            <a:off x="1524928" y="3996407"/>
            <a:ext cx="1416341" cy="379656"/>
          </a:xfrm>
          <a:prstGeom prst="rect">
            <a:avLst/>
          </a:prstGeom>
        </p:spPr>
        <p:txBody>
          <a:bodyPr wrap="square">
            <a:spAutoFit/>
          </a:bodyPr>
          <a:lstStyle/>
          <a:p>
            <a:r>
              <a:rPr lang="en-US" sz="1867" dirty="0"/>
              <a:t>Input Image</a:t>
            </a:r>
          </a:p>
        </p:txBody>
      </p:sp>
      <p:sp>
        <p:nvSpPr>
          <p:cNvPr id="23" name="Rectangle 22" descr=" 23"/>
          <p:cNvSpPr/>
          <p:nvPr/>
        </p:nvSpPr>
        <p:spPr>
          <a:xfrm>
            <a:off x="2973076" y="385277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24" name="Rectangle 23" descr=" 24"/>
          <p:cNvSpPr/>
          <p:nvPr/>
        </p:nvSpPr>
        <p:spPr>
          <a:xfrm>
            <a:off x="4648641" y="3957049"/>
            <a:ext cx="965433" cy="379656"/>
          </a:xfrm>
          <a:prstGeom prst="rect">
            <a:avLst/>
          </a:prstGeom>
        </p:spPr>
        <p:txBody>
          <a:bodyPr wrap="square">
            <a:spAutoFit/>
          </a:bodyPr>
          <a:lstStyle/>
          <a:p>
            <a:r>
              <a:rPr lang="en-US" sz="1867" dirty="0"/>
              <a:t>Pooling</a:t>
            </a:r>
          </a:p>
        </p:txBody>
      </p:sp>
      <p:sp>
        <p:nvSpPr>
          <p:cNvPr id="25" name="Rectangle 24" descr=" 25"/>
          <p:cNvSpPr/>
          <p:nvPr/>
        </p:nvSpPr>
        <p:spPr>
          <a:xfrm>
            <a:off x="5614068" y="395704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26" name="Rectangle 25" descr=" 26"/>
          <p:cNvSpPr/>
          <p:nvPr/>
        </p:nvSpPr>
        <p:spPr>
          <a:xfrm>
            <a:off x="7030416" y="4100677"/>
            <a:ext cx="965433" cy="379656"/>
          </a:xfrm>
          <a:prstGeom prst="rect">
            <a:avLst/>
          </a:prstGeom>
        </p:spPr>
        <p:txBody>
          <a:bodyPr wrap="square">
            <a:spAutoFit/>
          </a:bodyPr>
          <a:lstStyle/>
          <a:p>
            <a:r>
              <a:rPr lang="en-US" sz="1867" dirty="0"/>
              <a:t>Pooling</a:t>
            </a:r>
          </a:p>
        </p:txBody>
      </p:sp>
      <p:sp>
        <p:nvSpPr>
          <p:cNvPr id="27" name="Rectangle 26" descr=" 27"/>
          <p:cNvSpPr/>
          <p:nvPr/>
        </p:nvSpPr>
        <p:spPr>
          <a:xfrm>
            <a:off x="7995844" y="4100675"/>
            <a:ext cx="1888053" cy="379656"/>
          </a:xfrm>
          <a:prstGeom prst="rect">
            <a:avLst/>
          </a:prstGeom>
        </p:spPr>
        <p:txBody>
          <a:bodyPr wrap="square">
            <a:spAutoFit/>
          </a:bodyPr>
          <a:lstStyle/>
          <a:p>
            <a:r>
              <a:rPr lang="en-US" sz="1867" dirty="0"/>
              <a:t>Fully Connected</a:t>
            </a:r>
          </a:p>
        </p:txBody>
      </p:sp>
      <p:sp>
        <p:nvSpPr>
          <p:cNvPr id="16" name="Rounded Rectangle 15" descr=" 16"/>
          <p:cNvSpPr/>
          <p:nvPr/>
        </p:nvSpPr>
        <p:spPr>
          <a:xfrm>
            <a:off x="5707312" y="3996408"/>
            <a:ext cx="1503784" cy="227296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8" name="Rounded Rectangle 17" descr=" 18"/>
          <p:cNvSpPr/>
          <p:nvPr/>
        </p:nvSpPr>
        <p:spPr>
          <a:xfrm>
            <a:off x="7586444" y="2145167"/>
            <a:ext cx="2614157" cy="3243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5" name="Rounded Rectangle 14" descr=" 15"/>
          <p:cNvSpPr/>
          <p:nvPr/>
        </p:nvSpPr>
        <p:spPr>
          <a:xfrm>
            <a:off x="1831565" y="1945178"/>
            <a:ext cx="2449576" cy="138830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cs-CZ" sz="2400" dirty="0">
                <a:solidFill>
                  <a:schemeClr val="tx1"/>
                </a:solidFill>
              </a:rPr>
              <a:t>1</a:t>
            </a:r>
            <a:r>
              <a:rPr lang="en-US" sz="2400" dirty="0">
                <a:solidFill>
                  <a:schemeClr val="tx1"/>
                </a:solidFill>
              </a:rPr>
              <a:t>6 conv. filters</a:t>
            </a:r>
          </a:p>
          <a:p>
            <a:pPr algn="ctr"/>
            <a:r>
              <a:rPr lang="en-US" sz="2400" dirty="0">
                <a:solidFill>
                  <a:schemeClr val="tx1"/>
                </a:solidFill>
              </a:rPr>
              <a:t>5x5 filter size</a:t>
            </a:r>
          </a:p>
          <a:p>
            <a:pPr algn="ctr"/>
            <a:r>
              <a:rPr lang="en-US" sz="2400" dirty="0">
                <a:solidFill>
                  <a:schemeClr val="tx1"/>
                </a:solidFill>
              </a:rPr>
              <a:t>1x1 stride</a:t>
            </a:r>
          </a:p>
          <a:p>
            <a:pPr algn="ctr"/>
            <a:r>
              <a:rPr lang="en-US" sz="2400" dirty="0">
                <a:solidFill>
                  <a:schemeClr val="tx1"/>
                </a:solidFill>
              </a:rPr>
              <a:t>+</a:t>
            </a:r>
            <a:r>
              <a:rPr lang="en-US" sz="2400" dirty="0" err="1">
                <a:solidFill>
                  <a:schemeClr val="tx1"/>
                </a:solidFill>
              </a:rPr>
              <a:t>ReLU</a:t>
            </a:r>
            <a:endParaRPr lang="en-US" sz="2400" dirty="0">
              <a:solidFill>
                <a:schemeClr val="tx1"/>
              </a:solidFill>
            </a:endParaRPr>
          </a:p>
        </p:txBody>
      </p:sp>
      <p:sp>
        <p:nvSpPr>
          <p:cNvPr id="20" name="Rectangle 19" descr=" 20"/>
          <p:cNvSpPr>
            <a:spLocks noChangeArrowheads="1"/>
          </p:cNvSpPr>
          <p:nvPr/>
        </p:nvSpPr>
        <p:spPr bwMode="auto">
          <a:xfrm>
            <a:off x="6450676" y="187944"/>
            <a:ext cx="567759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Recognition step CNNs (</a:t>
            </a:r>
            <a:r>
              <a:rPr lang="en-US" sz="3200" b="1" dirty="0" err="1">
                <a:solidFill>
                  <a:srgbClr val="00A499"/>
                </a:solidFill>
              </a:rPr>
              <a:t>Dlib</a:t>
            </a:r>
            <a:r>
              <a:rPr lang="en-US" sz="3200" b="1" dirty="0">
                <a:solidFill>
                  <a:srgbClr val="00A499"/>
                </a:solidFill>
              </a:rPr>
              <a:t>)</a:t>
            </a:r>
            <a:endParaRPr lang="cs-CZ" sz="1401" b="1" dirty="0">
              <a:solidFill>
                <a:srgbClr val="00A499"/>
              </a:solidFill>
            </a:endParaRPr>
          </a:p>
        </p:txBody>
      </p:sp>
      <p:sp>
        <p:nvSpPr>
          <p:cNvPr id="17" name="Rectangle 16" descr=" 2"/>
          <p:cNvSpPr/>
          <p:nvPr/>
        </p:nvSpPr>
        <p:spPr>
          <a:xfrm>
            <a:off x="8829220" y="6466204"/>
            <a:ext cx="3040384" cy="482120"/>
          </a:xfrm>
          <a:prstGeom prst="rect">
            <a:avLst/>
          </a:prstGeom>
        </p:spPr>
        <p:txBody>
          <a:bodyPr wrap="none">
            <a:spAutoFit/>
          </a:bodyPr>
          <a:lstStyle/>
          <a:p>
            <a:r>
              <a:rPr lang="en-US" sz="1200" dirty="0">
                <a:hlinkClick r:id="rId5"/>
              </a:rPr>
              <a:t>http://dlib.net/dnn_introduction_ex.cpp.html</a:t>
            </a:r>
            <a:endParaRPr lang="en-US" sz="1200" dirty="0"/>
          </a:p>
          <a:p>
            <a:endParaRPr lang="en-US" sz="1333" dirty="0"/>
          </a:p>
        </p:txBody>
      </p:sp>
    </p:spTree>
    <p:extLst>
      <p:ext uri="{BB962C8B-B14F-4D97-AF65-F5344CB8AC3E}">
        <p14:creationId xmlns:p14="http://schemas.microsoft.com/office/powerpoint/2010/main" val="40131083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3"/>
          <a:stretch>
            <a:fillRect/>
          </a:stretch>
        </p:blipFill>
        <p:spPr>
          <a:xfrm>
            <a:off x="1831565" y="1079916"/>
            <a:ext cx="8369044" cy="2152649"/>
          </a:xfrm>
          <a:prstGeom prst="rect">
            <a:avLst/>
          </a:prstGeom>
        </p:spPr>
      </p:pic>
      <p:pic>
        <p:nvPicPr>
          <p:cNvPr id="21" name="Picture 20" descr=" 21"/>
          <p:cNvPicPr>
            <a:picLocks noChangeAspect="1"/>
          </p:cNvPicPr>
          <p:nvPr/>
        </p:nvPicPr>
        <p:blipFill rotWithShape="1">
          <a:blip r:embed="rId4">
            <a:extLst>
              <a:ext uri="{28A0092B-C50C-407E-A947-70E740481C1C}">
                <a14:useLocalDpi xmlns:a14="http://schemas.microsoft.com/office/drawing/2010/main" val="0"/>
              </a:ext>
            </a:extLst>
          </a:blip>
          <a:srcRect t="23918"/>
          <a:stretch/>
        </p:blipFill>
        <p:spPr>
          <a:xfrm>
            <a:off x="1524641" y="4507691"/>
            <a:ext cx="9144000" cy="1845519"/>
          </a:xfrm>
          <a:prstGeom prst="rect">
            <a:avLst/>
          </a:prstGeom>
        </p:spPr>
      </p:pic>
      <p:sp>
        <p:nvSpPr>
          <p:cNvPr id="22" name="Rectangle 21" descr=" 22"/>
          <p:cNvSpPr/>
          <p:nvPr/>
        </p:nvSpPr>
        <p:spPr>
          <a:xfrm>
            <a:off x="1524928" y="3996407"/>
            <a:ext cx="1416341" cy="379656"/>
          </a:xfrm>
          <a:prstGeom prst="rect">
            <a:avLst/>
          </a:prstGeom>
        </p:spPr>
        <p:txBody>
          <a:bodyPr wrap="square">
            <a:spAutoFit/>
          </a:bodyPr>
          <a:lstStyle/>
          <a:p>
            <a:r>
              <a:rPr lang="en-US" sz="1867" dirty="0"/>
              <a:t>Input Image</a:t>
            </a:r>
          </a:p>
        </p:txBody>
      </p:sp>
      <p:sp>
        <p:nvSpPr>
          <p:cNvPr id="23" name="Rectangle 22" descr=" 23"/>
          <p:cNvSpPr/>
          <p:nvPr/>
        </p:nvSpPr>
        <p:spPr>
          <a:xfrm>
            <a:off x="2973076" y="385277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24" name="Rectangle 23" descr=" 24"/>
          <p:cNvSpPr/>
          <p:nvPr/>
        </p:nvSpPr>
        <p:spPr>
          <a:xfrm>
            <a:off x="4648641" y="3957049"/>
            <a:ext cx="965433" cy="379656"/>
          </a:xfrm>
          <a:prstGeom prst="rect">
            <a:avLst/>
          </a:prstGeom>
        </p:spPr>
        <p:txBody>
          <a:bodyPr wrap="square">
            <a:spAutoFit/>
          </a:bodyPr>
          <a:lstStyle/>
          <a:p>
            <a:r>
              <a:rPr lang="en-US" sz="1867" dirty="0"/>
              <a:t>Pooling</a:t>
            </a:r>
          </a:p>
        </p:txBody>
      </p:sp>
      <p:sp>
        <p:nvSpPr>
          <p:cNvPr id="25" name="Rectangle 24" descr=" 25"/>
          <p:cNvSpPr/>
          <p:nvPr/>
        </p:nvSpPr>
        <p:spPr>
          <a:xfrm>
            <a:off x="5614068" y="395704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26" name="Rectangle 25" descr=" 26"/>
          <p:cNvSpPr/>
          <p:nvPr/>
        </p:nvSpPr>
        <p:spPr>
          <a:xfrm>
            <a:off x="7142270" y="4092977"/>
            <a:ext cx="965433" cy="379656"/>
          </a:xfrm>
          <a:prstGeom prst="rect">
            <a:avLst/>
          </a:prstGeom>
        </p:spPr>
        <p:txBody>
          <a:bodyPr wrap="square">
            <a:spAutoFit/>
          </a:bodyPr>
          <a:lstStyle/>
          <a:p>
            <a:r>
              <a:rPr lang="en-US" sz="1867" dirty="0"/>
              <a:t>Pooling</a:t>
            </a:r>
          </a:p>
        </p:txBody>
      </p:sp>
      <p:sp>
        <p:nvSpPr>
          <p:cNvPr id="27" name="Rectangle 26" descr=" 27"/>
          <p:cNvSpPr/>
          <p:nvPr/>
        </p:nvSpPr>
        <p:spPr>
          <a:xfrm>
            <a:off x="7995844" y="4100675"/>
            <a:ext cx="1888053" cy="379656"/>
          </a:xfrm>
          <a:prstGeom prst="rect">
            <a:avLst/>
          </a:prstGeom>
        </p:spPr>
        <p:txBody>
          <a:bodyPr wrap="square">
            <a:spAutoFit/>
          </a:bodyPr>
          <a:lstStyle/>
          <a:p>
            <a:r>
              <a:rPr lang="en-US" sz="1867" dirty="0"/>
              <a:t>Fully Connected</a:t>
            </a:r>
          </a:p>
        </p:txBody>
      </p:sp>
      <p:sp>
        <p:nvSpPr>
          <p:cNvPr id="16" name="Rounded Rectangle 15" descr=" 16"/>
          <p:cNvSpPr/>
          <p:nvPr/>
        </p:nvSpPr>
        <p:spPr>
          <a:xfrm>
            <a:off x="7211102" y="4201592"/>
            <a:ext cx="896601" cy="191956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7" name="Rounded Rectangle 16" descr=" 17"/>
          <p:cNvSpPr/>
          <p:nvPr/>
        </p:nvSpPr>
        <p:spPr>
          <a:xfrm>
            <a:off x="1831557" y="2244235"/>
            <a:ext cx="2449584" cy="1089244"/>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cs-CZ" sz="2400" dirty="0">
                <a:solidFill>
                  <a:schemeClr val="tx1"/>
                </a:solidFill>
              </a:rPr>
              <a:t>MAX POOLING</a:t>
            </a:r>
            <a:endParaRPr lang="en-US" sz="2400" dirty="0">
              <a:solidFill>
                <a:schemeClr val="tx1"/>
              </a:solidFill>
            </a:endParaRPr>
          </a:p>
          <a:p>
            <a:pPr algn="ctr"/>
            <a:r>
              <a:rPr lang="cs-CZ" sz="2400" dirty="0">
                <a:solidFill>
                  <a:schemeClr val="tx1"/>
                </a:solidFill>
              </a:rPr>
              <a:t>2</a:t>
            </a:r>
            <a:r>
              <a:rPr lang="en-US" sz="2400" dirty="0">
                <a:solidFill>
                  <a:schemeClr val="tx1"/>
                </a:solidFill>
              </a:rPr>
              <a:t>x</a:t>
            </a:r>
            <a:r>
              <a:rPr lang="cs-CZ" sz="2400" dirty="0">
                <a:solidFill>
                  <a:schemeClr val="tx1"/>
                </a:solidFill>
              </a:rPr>
              <a:t>2</a:t>
            </a:r>
            <a:r>
              <a:rPr lang="en-US" sz="2400" dirty="0">
                <a:solidFill>
                  <a:schemeClr val="tx1"/>
                </a:solidFill>
              </a:rPr>
              <a:t> </a:t>
            </a:r>
            <a:r>
              <a:rPr lang="cs-CZ" sz="2400" dirty="0">
                <a:solidFill>
                  <a:schemeClr val="tx1"/>
                </a:solidFill>
              </a:rPr>
              <a:t>window</a:t>
            </a:r>
            <a:endParaRPr lang="en-US" sz="2400" dirty="0">
              <a:solidFill>
                <a:schemeClr val="tx1"/>
              </a:solidFill>
            </a:endParaRPr>
          </a:p>
          <a:p>
            <a:pPr algn="ctr"/>
            <a:r>
              <a:rPr lang="cs-CZ" sz="2400" dirty="0">
                <a:solidFill>
                  <a:schemeClr val="tx1"/>
                </a:solidFill>
              </a:rPr>
              <a:t>2</a:t>
            </a:r>
            <a:r>
              <a:rPr lang="en-US" sz="2400" dirty="0">
                <a:solidFill>
                  <a:schemeClr val="tx1"/>
                </a:solidFill>
              </a:rPr>
              <a:t>x</a:t>
            </a:r>
            <a:r>
              <a:rPr lang="cs-CZ" sz="2400" dirty="0">
                <a:solidFill>
                  <a:schemeClr val="tx1"/>
                </a:solidFill>
              </a:rPr>
              <a:t>2</a:t>
            </a:r>
            <a:r>
              <a:rPr lang="en-US" sz="2400" dirty="0">
                <a:solidFill>
                  <a:schemeClr val="tx1"/>
                </a:solidFill>
              </a:rPr>
              <a:t> stride</a:t>
            </a:r>
          </a:p>
        </p:txBody>
      </p:sp>
      <p:sp>
        <p:nvSpPr>
          <p:cNvPr id="18" name="Rounded Rectangle 17" descr=" 18"/>
          <p:cNvSpPr/>
          <p:nvPr/>
        </p:nvSpPr>
        <p:spPr>
          <a:xfrm>
            <a:off x="5369971" y="2109077"/>
            <a:ext cx="2255015" cy="324375"/>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0" name="Rectangle 19" descr=" 20"/>
          <p:cNvSpPr>
            <a:spLocks noChangeArrowheads="1"/>
          </p:cNvSpPr>
          <p:nvPr/>
        </p:nvSpPr>
        <p:spPr bwMode="auto">
          <a:xfrm>
            <a:off x="6450676" y="187944"/>
            <a:ext cx="567759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Recognition step CNNs (</a:t>
            </a:r>
            <a:r>
              <a:rPr lang="en-US" sz="3200" b="1" dirty="0" err="1">
                <a:solidFill>
                  <a:srgbClr val="00A499"/>
                </a:solidFill>
              </a:rPr>
              <a:t>Dlib</a:t>
            </a:r>
            <a:r>
              <a:rPr lang="en-US" sz="3200" b="1" dirty="0">
                <a:solidFill>
                  <a:srgbClr val="00A499"/>
                </a:solidFill>
              </a:rPr>
              <a:t>)</a:t>
            </a:r>
            <a:endParaRPr lang="cs-CZ" sz="1401" b="1" dirty="0">
              <a:solidFill>
                <a:srgbClr val="00A499"/>
              </a:solidFill>
            </a:endParaRPr>
          </a:p>
        </p:txBody>
      </p:sp>
      <p:sp>
        <p:nvSpPr>
          <p:cNvPr id="15" name="Rectangle 14" descr=" 2"/>
          <p:cNvSpPr/>
          <p:nvPr/>
        </p:nvSpPr>
        <p:spPr>
          <a:xfrm>
            <a:off x="8829220" y="6466204"/>
            <a:ext cx="3040384" cy="482120"/>
          </a:xfrm>
          <a:prstGeom prst="rect">
            <a:avLst/>
          </a:prstGeom>
        </p:spPr>
        <p:txBody>
          <a:bodyPr wrap="none">
            <a:spAutoFit/>
          </a:bodyPr>
          <a:lstStyle/>
          <a:p>
            <a:r>
              <a:rPr lang="en-US" sz="1200" dirty="0">
                <a:hlinkClick r:id="rId5"/>
              </a:rPr>
              <a:t>http://dlib.net/dnn_introduction_ex.cpp.html</a:t>
            </a:r>
            <a:endParaRPr lang="en-US" sz="1200" dirty="0"/>
          </a:p>
          <a:p>
            <a:endParaRPr lang="en-US" sz="1333" dirty="0"/>
          </a:p>
        </p:txBody>
      </p:sp>
    </p:spTree>
    <p:extLst>
      <p:ext uri="{BB962C8B-B14F-4D97-AF65-F5344CB8AC3E}">
        <p14:creationId xmlns:p14="http://schemas.microsoft.com/office/powerpoint/2010/main" val="39964701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3"/>
          <p:cNvPicPr>
            <a:picLocks noChangeAspect="1"/>
          </p:cNvPicPr>
          <p:nvPr/>
        </p:nvPicPr>
        <p:blipFill>
          <a:blip r:embed="rId3"/>
          <a:stretch>
            <a:fillRect/>
          </a:stretch>
        </p:blipFill>
        <p:spPr>
          <a:xfrm>
            <a:off x="1831565" y="1079916"/>
            <a:ext cx="8369044" cy="2152649"/>
          </a:xfrm>
          <a:prstGeom prst="rect">
            <a:avLst/>
          </a:prstGeom>
        </p:spPr>
      </p:pic>
      <p:pic>
        <p:nvPicPr>
          <p:cNvPr id="21" name="Picture 20" descr=" 21"/>
          <p:cNvPicPr>
            <a:picLocks noChangeAspect="1"/>
          </p:cNvPicPr>
          <p:nvPr/>
        </p:nvPicPr>
        <p:blipFill rotWithShape="1">
          <a:blip r:embed="rId4">
            <a:extLst>
              <a:ext uri="{28A0092B-C50C-407E-A947-70E740481C1C}">
                <a14:useLocalDpi xmlns:a14="http://schemas.microsoft.com/office/drawing/2010/main" val="0"/>
              </a:ext>
            </a:extLst>
          </a:blip>
          <a:srcRect t="23918"/>
          <a:stretch/>
        </p:blipFill>
        <p:spPr>
          <a:xfrm>
            <a:off x="1524641" y="4507691"/>
            <a:ext cx="9144000" cy="1845519"/>
          </a:xfrm>
          <a:prstGeom prst="rect">
            <a:avLst/>
          </a:prstGeom>
        </p:spPr>
      </p:pic>
      <p:sp>
        <p:nvSpPr>
          <p:cNvPr id="22" name="Rectangle 21" descr=" 22"/>
          <p:cNvSpPr/>
          <p:nvPr/>
        </p:nvSpPr>
        <p:spPr>
          <a:xfrm>
            <a:off x="1524928" y="3996407"/>
            <a:ext cx="1416341" cy="379656"/>
          </a:xfrm>
          <a:prstGeom prst="rect">
            <a:avLst/>
          </a:prstGeom>
        </p:spPr>
        <p:txBody>
          <a:bodyPr wrap="square">
            <a:spAutoFit/>
          </a:bodyPr>
          <a:lstStyle/>
          <a:p>
            <a:r>
              <a:rPr lang="en-US" sz="1867" dirty="0"/>
              <a:t>Input Image</a:t>
            </a:r>
          </a:p>
        </p:txBody>
      </p:sp>
      <p:sp>
        <p:nvSpPr>
          <p:cNvPr id="23" name="Rectangle 22" descr=" 23"/>
          <p:cNvSpPr/>
          <p:nvPr/>
        </p:nvSpPr>
        <p:spPr>
          <a:xfrm>
            <a:off x="2973076" y="385277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24" name="Rectangle 23" descr=" 24"/>
          <p:cNvSpPr/>
          <p:nvPr/>
        </p:nvSpPr>
        <p:spPr>
          <a:xfrm>
            <a:off x="4648641" y="3957049"/>
            <a:ext cx="965433" cy="379656"/>
          </a:xfrm>
          <a:prstGeom prst="rect">
            <a:avLst/>
          </a:prstGeom>
        </p:spPr>
        <p:txBody>
          <a:bodyPr wrap="square">
            <a:spAutoFit/>
          </a:bodyPr>
          <a:lstStyle/>
          <a:p>
            <a:r>
              <a:rPr lang="en-US" sz="1867" dirty="0"/>
              <a:t>Pooling</a:t>
            </a:r>
          </a:p>
        </p:txBody>
      </p:sp>
      <p:sp>
        <p:nvSpPr>
          <p:cNvPr id="25" name="Rectangle 24" descr=" 25"/>
          <p:cNvSpPr/>
          <p:nvPr/>
        </p:nvSpPr>
        <p:spPr>
          <a:xfrm>
            <a:off x="5614068" y="3957041"/>
            <a:ext cx="1416341" cy="666977"/>
          </a:xfrm>
          <a:prstGeom prst="rect">
            <a:avLst/>
          </a:prstGeom>
        </p:spPr>
        <p:txBody>
          <a:bodyPr wrap="square">
            <a:spAutoFit/>
          </a:bodyPr>
          <a:lstStyle/>
          <a:p>
            <a:r>
              <a:rPr lang="en-US" sz="1867" dirty="0"/>
              <a:t>Convolution</a:t>
            </a:r>
          </a:p>
          <a:p>
            <a:pPr algn="ctr"/>
            <a:r>
              <a:rPr lang="en-US" sz="1867" dirty="0"/>
              <a:t>+ </a:t>
            </a:r>
            <a:r>
              <a:rPr lang="en-US" sz="1867" dirty="0" err="1"/>
              <a:t>ReLU</a:t>
            </a:r>
            <a:endParaRPr lang="en-US" sz="1867" dirty="0"/>
          </a:p>
        </p:txBody>
      </p:sp>
      <p:sp>
        <p:nvSpPr>
          <p:cNvPr id="26" name="Rectangle 25" descr=" 26"/>
          <p:cNvSpPr/>
          <p:nvPr/>
        </p:nvSpPr>
        <p:spPr>
          <a:xfrm>
            <a:off x="7142270" y="4092977"/>
            <a:ext cx="965433" cy="379656"/>
          </a:xfrm>
          <a:prstGeom prst="rect">
            <a:avLst/>
          </a:prstGeom>
        </p:spPr>
        <p:txBody>
          <a:bodyPr wrap="square">
            <a:spAutoFit/>
          </a:bodyPr>
          <a:lstStyle/>
          <a:p>
            <a:r>
              <a:rPr lang="en-US" sz="1867" dirty="0"/>
              <a:t>Pooling</a:t>
            </a:r>
          </a:p>
        </p:txBody>
      </p:sp>
      <p:sp>
        <p:nvSpPr>
          <p:cNvPr id="27" name="Rectangle 26" descr=" 27"/>
          <p:cNvSpPr/>
          <p:nvPr/>
        </p:nvSpPr>
        <p:spPr>
          <a:xfrm>
            <a:off x="7995844" y="4100675"/>
            <a:ext cx="1888053" cy="379656"/>
          </a:xfrm>
          <a:prstGeom prst="rect">
            <a:avLst/>
          </a:prstGeom>
        </p:spPr>
        <p:txBody>
          <a:bodyPr wrap="square">
            <a:spAutoFit/>
          </a:bodyPr>
          <a:lstStyle/>
          <a:p>
            <a:r>
              <a:rPr lang="en-US" sz="1867" dirty="0"/>
              <a:t>Fully Connected</a:t>
            </a:r>
          </a:p>
        </p:txBody>
      </p:sp>
      <p:sp>
        <p:nvSpPr>
          <p:cNvPr id="16" name="Rounded Rectangle 15" descr=" 16"/>
          <p:cNvSpPr/>
          <p:nvPr/>
        </p:nvSpPr>
        <p:spPr>
          <a:xfrm>
            <a:off x="7995848" y="4149264"/>
            <a:ext cx="2554713" cy="191956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17" name="Rounded Rectangle 16" descr=" 17"/>
          <p:cNvSpPr/>
          <p:nvPr/>
        </p:nvSpPr>
        <p:spPr>
          <a:xfrm>
            <a:off x="1629295" y="1483235"/>
            <a:ext cx="3229157" cy="217953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cs-CZ" sz="2400" dirty="0">
                <a:solidFill>
                  <a:schemeClr val="tx1"/>
                </a:solidFill>
              </a:rPr>
              <a:t>Fully connected layer</a:t>
            </a:r>
          </a:p>
          <a:p>
            <a:pPr algn="ctr"/>
            <a:r>
              <a:rPr lang="cs-CZ" sz="2400" dirty="0">
                <a:solidFill>
                  <a:schemeClr val="tx1"/>
                </a:solidFill>
              </a:rPr>
              <a:t>120 neurons</a:t>
            </a:r>
          </a:p>
          <a:p>
            <a:pPr algn="ctr"/>
            <a:r>
              <a:rPr lang="cs-CZ" sz="2400" dirty="0">
                <a:solidFill>
                  <a:schemeClr val="tx1"/>
                </a:solidFill>
              </a:rPr>
              <a:t>84 neurons</a:t>
            </a:r>
          </a:p>
          <a:p>
            <a:pPr algn="ctr"/>
            <a:r>
              <a:rPr lang="cs-CZ" sz="2400" dirty="0">
                <a:solidFill>
                  <a:schemeClr val="tx1"/>
                </a:solidFill>
              </a:rPr>
              <a:t>10 outputs</a:t>
            </a:r>
            <a:r>
              <a:rPr lang="en-US" sz="2400" dirty="0">
                <a:solidFill>
                  <a:schemeClr val="tx1"/>
                </a:solidFill>
              </a:rPr>
              <a:t>/classes</a:t>
            </a:r>
            <a:endParaRPr lang="cs-CZ" sz="2400" dirty="0">
              <a:solidFill>
                <a:schemeClr val="tx1"/>
              </a:solidFill>
            </a:endParaRPr>
          </a:p>
          <a:p>
            <a:pPr algn="ctr"/>
            <a:r>
              <a:rPr lang="en-US" sz="2400" dirty="0">
                <a:solidFill>
                  <a:schemeClr val="tx1"/>
                </a:solidFill>
              </a:rPr>
              <a:t>multiclass classification</a:t>
            </a:r>
          </a:p>
        </p:txBody>
      </p:sp>
      <p:sp>
        <p:nvSpPr>
          <p:cNvPr id="18" name="Rounded Rectangle 17" descr=" 18"/>
          <p:cNvSpPr/>
          <p:nvPr/>
        </p:nvSpPr>
        <p:spPr>
          <a:xfrm>
            <a:off x="5194737" y="1306409"/>
            <a:ext cx="2255015" cy="849831"/>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0" name="Rectangle 19" descr=" 20"/>
          <p:cNvSpPr>
            <a:spLocks noChangeArrowheads="1"/>
          </p:cNvSpPr>
          <p:nvPr/>
        </p:nvSpPr>
        <p:spPr bwMode="auto">
          <a:xfrm>
            <a:off x="6450676" y="187944"/>
            <a:ext cx="567759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Recognition step CNNs (</a:t>
            </a:r>
            <a:r>
              <a:rPr lang="en-US" sz="3200" b="1" dirty="0" err="1">
                <a:solidFill>
                  <a:srgbClr val="00A499"/>
                </a:solidFill>
              </a:rPr>
              <a:t>Dlib</a:t>
            </a:r>
            <a:r>
              <a:rPr lang="en-US" sz="3200" b="1" dirty="0">
                <a:solidFill>
                  <a:srgbClr val="00A499"/>
                </a:solidFill>
              </a:rPr>
              <a:t>)</a:t>
            </a:r>
            <a:endParaRPr lang="cs-CZ" sz="1401" b="1" dirty="0">
              <a:solidFill>
                <a:srgbClr val="00A499"/>
              </a:solidFill>
            </a:endParaRPr>
          </a:p>
        </p:txBody>
      </p:sp>
      <p:sp>
        <p:nvSpPr>
          <p:cNvPr id="15" name="Rectangle 14" descr=" 2"/>
          <p:cNvSpPr/>
          <p:nvPr/>
        </p:nvSpPr>
        <p:spPr>
          <a:xfrm>
            <a:off x="8829220" y="6466204"/>
            <a:ext cx="3040384" cy="482120"/>
          </a:xfrm>
          <a:prstGeom prst="rect">
            <a:avLst/>
          </a:prstGeom>
        </p:spPr>
        <p:txBody>
          <a:bodyPr wrap="none">
            <a:spAutoFit/>
          </a:bodyPr>
          <a:lstStyle/>
          <a:p>
            <a:r>
              <a:rPr lang="en-US" sz="1200" dirty="0">
                <a:hlinkClick r:id="rId5"/>
              </a:rPr>
              <a:t>http://dlib.net/dnn_introduction_ex.cpp.html</a:t>
            </a:r>
            <a:endParaRPr lang="en-US" sz="1200" dirty="0"/>
          </a:p>
          <a:p>
            <a:endParaRPr lang="en-US" sz="1333" dirty="0"/>
          </a:p>
        </p:txBody>
      </p:sp>
    </p:spTree>
    <p:extLst>
      <p:ext uri="{BB962C8B-B14F-4D97-AF65-F5344CB8AC3E}">
        <p14:creationId xmlns:p14="http://schemas.microsoft.com/office/powerpoint/2010/main" val="28187352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64277" y="993140"/>
            <a:ext cx="8223251" cy="4966051"/>
          </a:xfrm>
          <a:prstGeom prst="rect">
            <a:avLst/>
          </a:prstGeom>
        </p:spPr>
      </p:pic>
      <p:sp>
        <p:nvSpPr>
          <p:cNvPr id="7" name="Rectangle 6"/>
          <p:cNvSpPr>
            <a:spLocks noChangeArrowheads="1"/>
          </p:cNvSpPr>
          <p:nvPr/>
        </p:nvSpPr>
        <p:spPr bwMode="auto">
          <a:xfrm>
            <a:off x="6450676" y="187944"/>
            <a:ext cx="567759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Recognition step CNNs (</a:t>
            </a:r>
            <a:r>
              <a:rPr lang="en-US" sz="3200" b="1" dirty="0" err="1">
                <a:solidFill>
                  <a:srgbClr val="00A499"/>
                </a:solidFill>
              </a:rPr>
              <a:t>Dlib</a:t>
            </a:r>
            <a:r>
              <a:rPr lang="en-US" sz="3200" b="1" dirty="0">
                <a:solidFill>
                  <a:srgbClr val="00A499"/>
                </a:solidFill>
              </a:rPr>
              <a:t>)</a:t>
            </a:r>
            <a:endParaRPr lang="cs-CZ" sz="1401" b="1" dirty="0">
              <a:solidFill>
                <a:srgbClr val="00A499"/>
              </a:solidFill>
            </a:endParaRPr>
          </a:p>
        </p:txBody>
      </p:sp>
      <p:sp>
        <p:nvSpPr>
          <p:cNvPr id="6" name="Rectangle 5" descr=" 2"/>
          <p:cNvSpPr/>
          <p:nvPr/>
        </p:nvSpPr>
        <p:spPr>
          <a:xfrm>
            <a:off x="8829220" y="6466204"/>
            <a:ext cx="3040384" cy="482120"/>
          </a:xfrm>
          <a:prstGeom prst="rect">
            <a:avLst/>
          </a:prstGeom>
        </p:spPr>
        <p:txBody>
          <a:bodyPr wrap="none">
            <a:spAutoFit/>
          </a:bodyPr>
          <a:lstStyle/>
          <a:p>
            <a:r>
              <a:rPr lang="en-US" sz="1200" dirty="0">
                <a:hlinkClick r:id="rId4"/>
              </a:rPr>
              <a:t>http://dlib.net/dnn_introduction_ex.cpp.html</a:t>
            </a:r>
            <a:endParaRPr lang="en-US" sz="1200" dirty="0"/>
          </a:p>
          <a:p>
            <a:endParaRPr lang="en-US" sz="1333" dirty="0"/>
          </a:p>
        </p:txBody>
      </p:sp>
    </p:spTree>
    <p:extLst>
      <p:ext uri="{BB962C8B-B14F-4D97-AF65-F5344CB8AC3E}">
        <p14:creationId xmlns:p14="http://schemas.microsoft.com/office/powerpoint/2010/main" val="3200548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638694" y="2415829"/>
            <a:ext cx="10515600" cy="4351339"/>
          </a:xfrm>
          <a:prstGeom prst="rect">
            <a:avLst/>
          </a:prstGeom>
        </p:spPr>
        <p:txBody>
          <a:bodyPr vert="horz" lIns="91440" tIns="45720" rIns="91440" bIns="45720" rtlCol="0">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800" dirty="0"/>
              <a:t>These detections are merged to </a:t>
            </a:r>
            <a:r>
              <a:rPr lang="en-US" sz="2800" dirty="0" smtClean="0"/>
              <a:t>the final </a:t>
            </a:r>
            <a:r>
              <a:rPr lang="en-US" sz="2800" dirty="0"/>
              <a:t>bounding box that represents the resulting </a:t>
            </a:r>
            <a:r>
              <a:rPr lang="en-US" sz="2800" dirty="0" smtClean="0"/>
              <a:t>detection. </a:t>
            </a:r>
          </a:p>
          <a:p>
            <a:pPr marL="342900" indent="-342900" algn="l">
              <a:buFont typeface="Arial" panose="020B0604020202020204" pitchFamily="34" charset="0"/>
              <a:buChar char="•"/>
            </a:pPr>
            <a:endParaRPr lang="en-US" sz="2800" dirty="0"/>
          </a:p>
          <a:p>
            <a:pPr marL="342900" indent="-342900" algn="l">
              <a:buFont typeface="Arial" panose="020B0604020202020204" pitchFamily="34" charset="0"/>
              <a:buChar char="•"/>
            </a:pPr>
            <a:r>
              <a:rPr lang="en-US" sz="2800" dirty="0"/>
              <a:t>The </a:t>
            </a:r>
            <a:r>
              <a:rPr lang="en-US" sz="2800" dirty="0" err="1"/>
              <a:t>classifer</a:t>
            </a:r>
            <a:r>
              <a:rPr lang="en-US" sz="2800" dirty="0"/>
              <a:t> </a:t>
            </a:r>
            <a:r>
              <a:rPr lang="en-US" sz="2800" dirty="0" smtClean="0"/>
              <a:t>that determines </a:t>
            </a:r>
            <a:r>
              <a:rPr lang="en-US" sz="2800" dirty="0"/>
              <a:t>each sub-window is trained over the training set that consists of positive </a:t>
            </a:r>
            <a:r>
              <a:rPr lang="en-US" sz="2800" dirty="0" smtClean="0"/>
              <a:t>and negative </a:t>
            </a:r>
            <a:r>
              <a:rPr lang="en-US" sz="2800" dirty="0"/>
              <a:t>images</a:t>
            </a:r>
            <a:r>
              <a:rPr lang="en-US" sz="2800" dirty="0" smtClean="0"/>
              <a:t>.</a:t>
            </a:r>
          </a:p>
          <a:p>
            <a:pPr marL="342900" indent="-342900" algn="l">
              <a:buFont typeface="Arial" panose="020B0604020202020204" pitchFamily="34" charset="0"/>
              <a:buChar char="•"/>
            </a:pPr>
            <a:endParaRPr lang="en-US" sz="2800" dirty="0"/>
          </a:p>
          <a:p>
            <a:pPr marL="342900" indent="-342900" algn="l">
              <a:buFont typeface="Arial" panose="020B0604020202020204" pitchFamily="34" charset="0"/>
              <a:buChar char="•"/>
            </a:pPr>
            <a:r>
              <a:rPr lang="en-US" sz="2800" dirty="0"/>
              <a:t>The key point is to </a:t>
            </a:r>
            <a:r>
              <a:rPr lang="en-US" sz="2800" dirty="0" smtClean="0"/>
              <a:t>find </a:t>
            </a:r>
            <a:r>
              <a:rPr lang="en-US" sz="2800" dirty="0"/>
              <a:t>what values (features) should be used to effectively </a:t>
            </a:r>
            <a:r>
              <a:rPr lang="en-US" sz="2800" dirty="0" smtClean="0"/>
              <a:t>encode the </a:t>
            </a:r>
            <a:r>
              <a:rPr lang="en-US" sz="2800" dirty="0"/>
              <a:t>image inside the sliding window. </a:t>
            </a:r>
            <a:br>
              <a:rPr lang="en-US" sz="2800" dirty="0"/>
            </a:br>
            <a:endParaRPr lang="en-US" sz="2800" dirty="0"/>
          </a:p>
        </p:txBody>
      </p:sp>
      <p:sp>
        <p:nvSpPr>
          <p:cNvPr id="13" name="Rectangle 6"/>
          <p:cNvSpPr>
            <a:spLocks noChangeArrowheads="1"/>
          </p:cNvSpPr>
          <p:nvPr/>
        </p:nvSpPr>
        <p:spPr bwMode="auto">
          <a:xfrm>
            <a:off x="0" y="1218966"/>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89" indent="-457189" algn="ctr" defTabSz="914377" eaLnBrk="1" hangingPunct="1">
              <a:spcBef>
                <a:spcPct val="20000"/>
              </a:spcBef>
            </a:pPr>
            <a:r>
              <a:rPr lang="en-US" sz="3200" b="1" dirty="0">
                <a:solidFill>
                  <a:srgbClr val="00A499"/>
                </a:solidFill>
                <a:cs typeface="Arial" panose="020B0604020202020204" pitchFamily="34" charset="0"/>
              </a:rPr>
              <a:t>Sliding Window - Main Idea</a:t>
            </a:r>
            <a:endParaRPr lang="cs-CZ" sz="3200" b="1" dirty="0">
              <a:solidFill>
                <a:srgbClr val="00A499"/>
              </a:solidFill>
              <a:cs typeface="Arial" panose="020B0604020202020204" pitchFamily="34" charset="0"/>
            </a:endParaRPr>
          </a:p>
          <a:p>
            <a:pPr marL="457189" indent="-457189" defTabSz="914377"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197624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37583" y="1012191"/>
            <a:ext cx="7193280" cy="4862563"/>
          </a:xfrm>
          <a:prstGeom prst="rect">
            <a:avLst/>
          </a:prstGeom>
        </p:spPr>
      </p:pic>
      <p:sp>
        <p:nvSpPr>
          <p:cNvPr id="5" name="Rectangle 4"/>
          <p:cNvSpPr>
            <a:spLocks noChangeArrowheads="1"/>
          </p:cNvSpPr>
          <p:nvPr/>
        </p:nvSpPr>
        <p:spPr bwMode="auto">
          <a:xfrm>
            <a:off x="6450676" y="187944"/>
            <a:ext cx="567759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Recognition step CNNs (</a:t>
            </a:r>
            <a:r>
              <a:rPr lang="en-US" sz="3200" b="1" dirty="0" err="1">
                <a:solidFill>
                  <a:srgbClr val="00A499"/>
                </a:solidFill>
              </a:rPr>
              <a:t>Dlib</a:t>
            </a:r>
            <a:r>
              <a:rPr lang="en-US" sz="3200" b="1" dirty="0">
                <a:solidFill>
                  <a:srgbClr val="00A499"/>
                </a:solidFill>
              </a:rPr>
              <a:t>)</a:t>
            </a:r>
            <a:endParaRPr lang="cs-CZ" sz="1401" b="1" dirty="0">
              <a:solidFill>
                <a:srgbClr val="00A499"/>
              </a:solidFill>
            </a:endParaRPr>
          </a:p>
        </p:txBody>
      </p:sp>
      <p:sp>
        <p:nvSpPr>
          <p:cNvPr id="6" name="Rectangle 5" descr=" 2"/>
          <p:cNvSpPr/>
          <p:nvPr/>
        </p:nvSpPr>
        <p:spPr>
          <a:xfrm>
            <a:off x="8829220" y="6466204"/>
            <a:ext cx="3040384" cy="482120"/>
          </a:xfrm>
          <a:prstGeom prst="rect">
            <a:avLst/>
          </a:prstGeom>
        </p:spPr>
        <p:txBody>
          <a:bodyPr wrap="none">
            <a:spAutoFit/>
          </a:bodyPr>
          <a:lstStyle/>
          <a:p>
            <a:r>
              <a:rPr lang="en-US" sz="1200" dirty="0">
                <a:hlinkClick r:id="rId4"/>
              </a:rPr>
              <a:t>http://dlib.net/dnn_introduction_ex.cpp.html</a:t>
            </a:r>
            <a:endParaRPr lang="en-US" sz="1200" dirty="0"/>
          </a:p>
          <a:p>
            <a:endParaRPr lang="en-US" sz="1333" dirty="0"/>
          </a:p>
        </p:txBody>
      </p:sp>
    </p:spTree>
    <p:extLst>
      <p:ext uri="{BB962C8B-B14F-4D97-AF65-F5344CB8AC3E}">
        <p14:creationId xmlns:p14="http://schemas.microsoft.com/office/powerpoint/2010/main" val="3740763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828024"/>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smtClean="0">
                <a:solidFill>
                  <a:srgbClr val="00A499"/>
                </a:solidFill>
              </a:rPr>
              <a:t>Exercise</a:t>
            </a:r>
            <a:endParaRPr lang="cs-CZ" sz="1401" b="1" dirty="0">
              <a:solidFill>
                <a:srgbClr val="00A499"/>
              </a:solidFill>
            </a:endParaRPr>
          </a:p>
        </p:txBody>
      </p:sp>
      <p:sp>
        <p:nvSpPr>
          <p:cNvPr id="4" name="Rectangle 3"/>
          <p:cNvSpPr/>
          <p:nvPr/>
        </p:nvSpPr>
        <p:spPr>
          <a:xfrm>
            <a:off x="257694" y="1746468"/>
            <a:ext cx="11829011" cy="3439403"/>
          </a:xfrm>
          <a:prstGeom prst="rect">
            <a:avLst/>
          </a:prstGeom>
        </p:spPr>
        <p:txBody>
          <a:bodyPr wrap="square">
            <a:spAutoFit/>
          </a:bodyPr>
          <a:lstStyle/>
          <a:p>
            <a:pPr algn="just">
              <a:spcAft>
                <a:spcPts val="900"/>
              </a:spcAft>
            </a:pPr>
            <a:r>
              <a:rPr lang="en-US" sz="2800" dirty="0">
                <a:solidFill>
                  <a:srgbClr val="000000"/>
                </a:solidFill>
                <a:latin typeface="Arial" panose="020B0604020202020204" pitchFamily="34" charset="0"/>
              </a:rPr>
              <a:t>DETECTING FREE/OCCUPIED PLACES IN PARKING LOTS</a:t>
            </a:r>
            <a:endParaRPr lang="en-US" b="1" dirty="0"/>
          </a:p>
          <a:p>
            <a:pPr algn="just"/>
            <a:r>
              <a:rPr lang="en-US" b="1" dirty="0">
                <a:solidFill>
                  <a:srgbClr val="000000"/>
                </a:solidFill>
                <a:latin typeface="Arial" panose="020B0604020202020204" pitchFamily="34" charset="0"/>
              </a:rPr>
              <a:t>Motivation:</a:t>
            </a:r>
            <a:r>
              <a:rPr lang="en-US" dirty="0">
                <a:solidFill>
                  <a:srgbClr val="000000"/>
                </a:solidFill>
                <a:latin typeface="Arial" panose="020B0604020202020204" pitchFamily="34" charset="0"/>
              </a:rPr>
              <a:t> </a:t>
            </a:r>
            <a:endParaRPr lang="en-US" dirty="0"/>
          </a:p>
          <a:p>
            <a:pPr algn="just"/>
            <a:r>
              <a:rPr lang="en-US" dirty="0">
                <a:solidFill>
                  <a:srgbClr val="000000"/>
                </a:solidFill>
                <a:latin typeface="Arial" panose="020B0604020202020204" pitchFamily="34" charset="0"/>
              </a:rPr>
              <a:t>The vehicle detection systems using images have been very useful in the recent years. Especially nowadays in the cities, the increasing number of vehicles brings a major problem. The car detection systems can be important, especially for drivers who are looking for vacant spaces in the parking lots, for traffic analysis, for intelligent scheduling, for smart cities and so on.</a:t>
            </a:r>
            <a:endParaRPr lang="en-US" dirty="0"/>
          </a:p>
          <a:p>
            <a:pPr algn="just"/>
            <a:r>
              <a:rPr lang="en-US" dirty="0"/>
              <a:t/>
            </a:r>
            <a:br>
              <a:rPr lang="en-US" dirty="0"/>
            </a:br>
            <a:r>
              <a:rPr lang="en-US" b="1" dirty="0">
                <a:solidFill>
                  <a:srgbClr val="000000"/>
                </a:solidFill>
                <a:latin typeface="Arial" panose="020B0604020202020204" pitchFamily="34" charset="0"/>
              </a:rPr>
              <a:t>Input </a:t>
            </a:r>
            <a:r>
              <a:rPr lang="en-US" sz="2000" b="1" dirty="0">
                <a:solidFill>
                  <a:srgbClr val="000000"/>
                </a:solidFill>
                <a:latin typeface="Arial" panose="020B0604020202020204" pitchFamily="34" charset="0"/>
              </a:rPr>
              <a:t>Data:</a:t>
            </a:r>
            <a:endParaRPr lang="en-US" dirty="0"/>
          </a:p>
          <a:p>
            <a:pPr algn="just"/>
            <a:r>
              <a:rPr lang="en-US" dirty="0">
                <a:solidFill>
                  <a:srgbClr val="000000"/>
                </a:solidFill>
                <a:latin typeface="Arial" panose="020B0604020202020204" pitchFamily="34" charset="0"/>
              </a:rPr>
              <a:t>The training data with a basic template (C++/</a:t>
            </a:r>
            <a:r>
              <a:rPr lang="en-US" dirty="0" err="1">
                <a:solidFill>
                  <a:srgbClr val="000000"/>
                </a:solidFill>
                <a:latin typeface="Arial" panose="020B0604020202020204" pitchFamily="34" charset="0"/>
              </a:rPr>
              <a:t>OpenCV</a:t>
            </a:r>
            <a:r>
              <a:rPr lang="en-US" dirty="0">
                <a:solidFill>
                  <a:srgbClr val="000000"/>
                </a:solidFill>
                <a:latin typeface="Arial" panose="020B0604020202020204" pitchFamily="34" charset="0"/>
              </a:rPr>
              <a:t>) can be found in the following link:</a:t>
            </a:r>
            <a:endParaRPr lang="en-US" dirty="0"/>
          </a:p>
          <a:p>
            <a:pPr algn="just"/>
            <a:r>
              <a:rPr lang="en-US" dirty="0"/>
              <a:t/>
            </a:r>
            <a:br>
              <a:rPr lang="en-US" dirty="0"/>
            </a:br>
            <a:r>
              <a:rPr lang="en-US" b="1" u="sng" dirty="0">
                <a:solidFill>
                  <a:srgbClr val="1155CC"/>
                </a:solidFill>
                <a:latin typeface="Arial" panose="020B0604020202020204" pitchFamily="34" charset="0"/>
                <a:hlinkClick r:id="rId3"/>
              </a:rPr>
              <a:t>http://mrl.cs.vsb.cz/data/parking.zip</a:t>
            </a:r>
            <a:r>
              <a:rPr lang="en-US" b="1" dirty="0">
                <a:solidFill>
                  <a:srgbClr val="000000"/>
                </a:solidFill>
                <a:latin typeface="Arial" panose="020B0604020202020204" pitchFamily="34" charset="0"/>
              </a:rPr>
              <a:t> </a:t>
            </a:r>
            <a:endParaRPr lang="en-US" dirty="0"/>
          </a:p>
        </p:txBody>
      </p:sp>
    </p:spTree>
    <p:extLst>
      <p:ext uri="{BB962C8B-B14F-4D97-AF65-F5344CB8AC3E}">
        <p14:creationId xmlns:p14="http://schemas.microsoft.com/office/powerpoint/2010/main" val="2833878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828024"/>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smtClean="0">
                <a:solidFill>
                  <a:srgbClr val="00A499"/>
                </a:solidFill>
              </a:rPr>
              <a:t>Exercise</a:t>
            </a:r>
            <a:endParaRPr lang="cs-CZ" sz="1401" b="1" dirty="0">
              <a:solidFill>
                <a:srgbClr val="00A499"/>
              </a:solidFill>
            </a:endParaRPr>
          </a:p>
        </p:txBody>
      </p:sp>
      <p:sp>
        <p:nvSpPr>
          <p:cNvPr id="4" name="Rectangle 3"/>
          <p:cNvSpPr/>
          <p:nvPr/>
        </p:nvSpPr>
        <p:spPr>
          <a:xfrm>
            <a:off x="257694" y="1746468"/>
            <a:ext cx="11829011" cy="4585871"/>
          </a:xfrm>
          <a:prstGeom prst="rect">
            <a:avLst/>
          </a:prstGeom>
        </p:spPr>
        <p:txBody>
          <a:bodyPr wrap="square">
            <a:spAutoFit/>
          </a:bodyPr>
          <a:lstStyle/>
          <a:p>
            <a:r>
              <a:rPr lang="en-US" sz="2800" b="1" dirty="0" smtClean="0"/>
              <a:t>description </a:t>
            </a:r>
            <a:r>
              <a:rPr lang="en-US" sz="2800" b="1" dirty="0"/>
              <a:t>of template</a:t>
            </a:r>
            <a:r>
              <a:rPr lang="en-US" sz="2800" dirty="0"/>
              <a:t>: </a:t>
            </a:r>
            <a:endParaRPr lang="en-US" sz="2800" dirty="0" smtClean="0"/>
          </a:p>
          <a:p>
            <a:endParaRPr lang="en-US" sz="2400" dirty="0"/>
          </a:p>
          <a:p>
            <a:pPr marL="285750" indent="-285750" fontAlgn="base">
              <a:buFont typeface="Arial" panose="020B0604020202020204" pitchFamily="34" charset="0"/>
              <a:buChar char="•"/>
            </a:pPr>
            <a:r>
              <a:rPr lang="en-US" sz="2400" dirty="0"/>
              <a:t>training and testing data are in the “</a:t>
            </a:r>
            <a:r>
              <a:rPr lang="en-US" sz="2400" dirty="0" err="1"/>
              <a:t>testImages</a:t>
            </a:r>
            <a:r>
              <a:rPr lang="en-US" sz="2400" dirty="0"/>
              <a:t>” and “</a:t>
            </a:r>
            <a:r>
              <a:rPr lang="en-US" sz="2400" dirty="0" err="1"/>
              <a:t>trainImages</a:t>
            </a:r>
            <a:r>
              <a:rPr lang="en-US" sz="2400" dirty="0"/>
              <a:t>” </a:t>
            </a:r>
            <a:r>
              <a:rPr lang="en-US" sz="2400" dirty="0" smtClean="0"/>
              <a:t>folders</a:t>
            </a:r>
          </a:p>
          <a:p>
            <a:pPr marL="285750" indent="-285750" fontAlgn="base">
              <a:buFont typeface="Arial" panose="020B0604020202020204" pitchFamily="34" charset="0"/>
              <a:buChar char="•"/>
            </a:pPr>
            <a:endParaRPr lang="en-US" sz="2400" dirty="0"/>
          </a:p>
          <a:p>
            <a:pPr marL="285750" indent="-285750" fontAlgn="base">
              <a:buFont typeface="Arial" panose="020B0604020202020204" pitchFamily="34" charset="0"/>
              <a:buChar char="•"/>
            </a:pPr>
            <a:r>
              <a:rPr lang="en-US" sz="2400" dirty="0"/>
              <a:t>each image is named as free_xx.png or full_xx.png (the name of the images represents the state of parking space</a:t>
            </a:r>
            <a:r>
              <a:rPr lang="en-US" sz="2400" dirty="0" smtClean="0"/>
              <a:t>)</a:t>
            </a:r>
          </a:p>
          <a:p>
            <a:pPr marL="285750" indent="-285750" fontAlgn="base">
              <a:buFont typeface="Arial" panose="020B0604020202020204" pitchFamily="34" charset="0"/>
              <a:buChar char="•"/>
            </a:pPr>
            <a:endParaRPr lang="en-US" sz="2400" dirty="0" smtClean="0"/>
          </a:p>
          <a:p>
            <a:pPr marL="285750" indent="-285750" fontAlgn="base">
              <a:buFont typeface="Arial" panose="020B0604020202020204" pitchFamily="34" charset="0"/>
              <a:buChar char="•"/>
            </a:pPr>
            <a:r>
              <a:rPr lang="en-US" sz="2400" dirty="0"/>
              <a:t>functions for loading training/testing images are already implemented - </a:t>
            </a:r>
            <a:r>
              <a:rPr lang="en-US" sz="2400" dirty="0" err="1"/>
              <a:t>train_parking</a:t>
            </a:r>
            <a:r>
              <a:rPr lang="en-US" sz="2400" dirty="0"/>
              <a:t>(), </a:t>
            </a:r>
            <a:r>
              <a:rPr lang="en-US" sz="2400" dirty="0" err="1"/>
              <a:t>test_parking</a:t>
            </a:r>
            <a:r>
              <a:rPr lang="en-US" sz="2400" dirty="0" smtClean="0"/>
              <a:t>()</a:t>
            </a:r>
          </a:p>
          <a:p>
            <a:pPr marL="285750" indent="-285750" fontAlgn="base">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the training and prediction steps are missing</a:t>
            </a:r>
            <a:r>
              <a:rPr lang="en-US" sz="2400" dirty="0"/>
              <a:t> - You can use any available libraries to solve this detection task. The use of the provided main.cpp template is not required.</a:t>
            </a:r>
          </a:p>
        </p:txBody>
      </p:sp>
    </p:spTree>
    <p:extLst>
      <p:ext uri="{BB962C8B-B14F-4D97-AF65-F5344CB8AC3E}">
        <p14:creationId xmlns:p14="http://schemas.microsoft.com/office/powerpoint/2010/main" val="2002017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828024"/>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smtClean="0">
                <a:solidFill>
                  <a:srgbClr val="00A499"/>
                </a:solidFill>
              </a:rPr>
              <a:t>Exercise</a:t>
            </a:r>
            <a:endParaRPr lang="cs-CZ" sz="1401" b="1" dirty="0">
              <a:solidFill>
                <a:srgbClr val="00A499"/>
              </a:solidFill>
            </a:endParaRPr>
          </a:p>
        </p:txBody>
      </p:sp>
      <p:sp>
        <p:nvSpPr>
          <p:cNvPr id="4" name="Rectangle 3"/>
          <p:cNvSpPr/>
          <p:nvPr/>
        </p:nvSpPr>
        <p:spPr>
          <a:xfrm>
            <a:off x="257694" y="1746468"/>
            <a:ext cx="11829011" cy="2862322"/>
          </a:xfrm>
          <a:prstGeom prst="rect">
            <a:avLst/>
          </a:prstGeom>
        </p:spPr>
        <p:txBody>
          <a:bodyPr wrap="square">
            <a:spAutoFit/>
          </a:bodyPr>
          <a:lstStyle/>
          <a:p>
            <a:r>
              <a:rPr lang="en-US" sz="2800" b="1" dirty="0"/>
              <a:t>Output</a:t>
            </a:r>
            <a:r>
              <a:rPr lang="en-US" sz="2800" b="1" dirty="0" smtClean="0"/>
              <a:t>:</a:t>
            </a:r>
          </a:p>
          <a:p>
            <a:endParaRPr lang="en-US" sz="2800" dirty="0"/>
          </a:p>
          <a:p>
            <a:r>
              <a:rPr lang="en-US" sz="2400" dirty="0"/>
              <a:t>If you successfully run the template, you obtain this output. It means that the accuracy of the detector is </a:t>
            </a:r>
            <a:r>
              <a:rPr lang="en-US" sz="2400" dirty="0" err="1"/>
              <a:t>aprox</a:t>
            </a:r>
            <a:r>
              <a:rPr lang="en-US" sz="2400" dirty="0"/>
              <a:t>. 32%. The accuracy is low because each parking space is labeled as occupied - line 82 in main.cpp. The goal is to implement better prediction approach.</a:t>
            </a:r>
          </a:p>
          <a:p>
            <a:r>
              <a:rPr lang="en-US" sz="2800" dirty="0"/>
              <a:t/>
            </a:r>
            <a:br>
              <a:rPr lang="en-US" sz="2800" dirty="0"/>
            </a:br>
            <a:endParaRPr lang="en-US" sz="2400" dirty="0"/>
          </a:p>
        </p:txBody>
      </p:sp>
      <p:pic>
        <p:nvPicPr>
          <p:cNvPr id="1026" name="Picture 2" descr="https://lh5.googleusercontent.com/ZIauCCu1nfzfl7GbhycZijcijNTJL9aGr9-plzDeqP8EFYSWr7LLJoFcW3ruovQEOiriSyjiTFhYwuWEiyNmtCpc2khS5xYn2BGlTRW0l68c2xMgtS9lB-a3DeB0A2NB6d3GSZu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620" y="3990999"/>
            <a:ext cx="3433157" cy="230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06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828024"/>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smtClean="0">
                <a:solidFill>
                  <a:srgbClr val="00A499"/>
                </a:solidFill>
              </a:rPr>
              <a:t>Exercise</a:t>
            </a:r>
            <a:endParaRPr lang="cs-CZ" sz="1401" b="1" dirty="0">
              <a:solidFill>
                <a:srgbClr val="00A499"/>
              </a:solidFill>
            </a:endParaRPr>
          </a:p>
        </p:txBody>
      </p:sp>
      <p:sp>
        <p:nvSpPr>
          <p:cNvPr id="4" name="Rectangle 3"/>
          <p:cNvSpPr/>
          <p:nvPr/>
        </p:nvSpPr>
        <p:spPr>
          <a:xfrm>
            <a:off x="257694" y="1738155"/>
            <a:ext cx="11829011" cy="5416868"/>
          </a:xfrm>
          <a:prstGeom prst="rect">
            <a:avLst/>
          </a:prstGeom>
        </p:spPr>
        <p:txBody>
          <a:bodyPr wrap="square">
            <a:spAutoFit/>
          </a:bodyPr>
          <a:lstStyle/>
          <a:p>
            <a:r>
              <a:rPr lang="en-US" sz="2800" b="1" dirty="0"/>
              <a:t>Hints</a:t>
            </a:r>
            <a:r>
              <a:rPr lang="en-US" sz="2800" b="1" dirty="0" smtClean="0"/>
              <a:t>:</a:t>
            </a:r>
          </a:p>
          <a:p>
            <a:endParaRPr lang="en-US" dirty="0"/>
          </a:p>
          <a:p>
            <a:pPr fontAlgn="base"/>
            <a:r>
              <a:rPr lang="en-US" sz="2000" dirty="0"/>
              <a:t>Since we want to label each parking space as free (0) or occupied (1), this recognition problem can be solved using classical binary classifiers (SVM, neural networks). To train the classifiers, you can use the provided training data in the “</a:t>
            </a:r>
            <a:r>
              <a:rPr lang="en-US" sz="2000" dirty="0" err="1"/>
              <a:t>trainImages</a:t>
            </a:r>
            <a:r>
              <a:rPr lang="en-US" sz="2000" dirty="0"/>
              <a:t>” folder. As the input for the classifiers, you can use the whole image or you can use feature extraction approaches (e.g. histograms of oriented gradients, local binary patterns).</a:t>
            </a:r>
          </a:p>
          <a:p>
            <a:pPr fontAlgn="base"/>
            <a:r>
              <a:rPr lang="en-US" sz="2000" dirty="0"/>
              <a:t>Alternatively, you can skip the training process and use simple color or gradient information for example. In that case, you can use only the </a:t>
            </a:r>
            <a:r>
              <a:rPr lang="en-US" sz="2000" dirty="0" err="1"/>
              <a:t>test_parking</a:t>
            </a:r>
            <a:r>
              <a:rPr lang="en-US" sz="2000" dirty="0"/>
              <a:t>() function without the training.</a:t>
            </a:r>
          </a:p>
          <a:p>
            <a:pPr fontAlgn="base"/>
            <a:r>
              <a:rPr lang="en-US" sz="2000" dirty="0"/>
              <a:t>The provided template is based on the </a:t>
            </a:r>
            <a:r>
              <a:rPr lang="en-US" sz="2000" b="1" dirty="0" err="1"/>
              <a:t>OpenCV</a:t>
            </a:r>
            <a:r>
              <a:rPr lang="en-US" sz="2000" dirty="0"/>
              <a:t> library </a:t>
            </a:r>
            <a:r>
              <a:rPr lang="en-US" sz="2000" u="sng" dirty="0">
                <a:hlinkClick r:id="rId3"/>
              </a:rPr>
              <a:t>https://opencv.org/</a:t>
            </a:r>
            <a:r>
              <a:rPr lang="en-US" sz="2000" dirty="0"/>
              <a:t>  </a:t>
            </a:r>
          </a:p>
          <a:p>
            <a:pPr fontAlgn="base"/>
            <a:r>
              <a:rPr lang="en-US" sz="2000" dirty="0"/>
              <a:t>Installation in Linux: </a:t>
            </a:r>
            <a:r>
              <a:rPr lang="en-US" sz="2000" u="sng" dirty="0">
                <a:hlinkClick r:id="rId4"/>
              </a:rPr>
              <a:t>https://www.learnopencv.com/install-opencv3-on-ubuntu/</a:t>
            </a:r>
            <a:endParaRPr lang="en-US" sz="2000" dirty="0"/>
          </a:p>
          <a:p>
            <a:pPr fontAlgn="base"/>
            <a:r>
              <a:rPr lang="en-US" sz="2000" dirty="0"/>
              <a:t>Installation in Windows: </a:t>
            </a:r>
            <a:r>
              <a:rPr lang="en-US" sz="2000" u="sng" dirty="0">
                <a:hlinkClick r:id="rId5"/>
              </a:rPr>
              <a:t>https://www.learnopencv.com/install-opencv3-on-windows/</a:t>
            </a:r>
            <a:endParaRPr lang="en-US" sz="2000" dirty="0"/>
          </a:p>
          <a:p>
            <a:pPr fontAlgn="base"/>
            <a:r>
              <a:rPr lang="en-US" sz="2000" dirty="0"/>
              <a:t>Installation in </a:t>
            </a:r>
            <a:r>
              <a:rPr lang="en-US" sz="2000" dirty="0" err="1"/>
              <a:t>MacOS</a:t>
            </a:r>
            <a:r>
              <a:rPr lang="en-US" sz="2000" dirty="0"/>
              <a:t>: </a:t>
            </a:r>
            <a:r>
              <a:rPr lang="en-US" sz="2000" u="sng" dirty="0">
                <a:hlinkClick r:id="rId6"/>
              </a:rPr>
              <a:t>https://www.learnopencv.com/install-opencv3-on-macos/</a:t>
            </a:r>
            <a:r>
              <a:rPr lang="en-US" sz="2000" dirty="0"/>
              <a:t> </a:t>
            </a:r>
          </a:p>
          <a:p>
            <a:pPr fontAlgn="base"/>
            <a:r>
              <a:rPr lang="en-US" sz="2000" dirty="0"/>
              <a:t>Simple install for Windows without </a:t>
            </a:r>
            <a:r>
              <a:rPr lang="en-US" sz="2000" dirty="0" err="1"/>
              <a:t>cmake</a:t>
            </a:r>
            <a:r>
              <a:rPr lang="en-US" sz="2000" dirty="0"/>
              <a:t> using </a:t>
            </a:r>
            <a:r>
              <a:rPr lang="en-US" sz="2000" dirty="0" err="1"/>
              <a:t>NuGet</a:t>
            </a:r>
            <a:r>
              <a:rPr lang="en-US" sz="2000" dirty="0"/>
              <a:t>: </a:t>
            </a:r>
          </a:p>
          <a:p>
            <a:pPr lvl="1" fontAlgn="base"/>
            <a:r>
              <a:rPr lang="en-US" sz="2000" u="sng" dirty="0">
                <a:hlinkClick r:id="rId7"/>
              </a:rPr>
              <a:t>http://funvision.blogspot.com/2017/04/simple-install-opencv-visual-studio.html</a:t>
            </a:r>
            <a:endParaRPr lang="en-US" sz="2000" dirty="0"/>
          </a:p>
          <a:p>
            <a:pPr lvl="1" fontAlgn="base"/>
            <a:r>
              <a:rPr lang="en-US" sz="2000" u="sng" dirty="0">
                <a:hlinkClick r:id="rId8"/>
              </a:rPr>
              <a:t>https://www.nuget.org/packages/opencv.win.native/320.1.1-vs141</a:t>
            </a:r>
            <a:r>
              <a:rPr lang="en-US" sz="2000" dirty="0"/>
              <a:t> </a:t>
            </a:r>
          </a:p>
          <a:p>
            <a:pPr fontAlgn="base"/>
            <a:endParaRPr lang="en-US" sz="4000" dirty="0"/>
          </a:p>
        </p:txBody>
      </p:sp>
    </p:spTree>
    <p:extLst>
      <p:ext uri="{BB962C8B-B14F-4D97-AF65-F5344CB8AC3E}">
        <p14:creationId xmlns:p14="http://schemas.microsoft.com/office/powerpoint/2010/main" val="1310542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828024"/>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smtClean="0">
                <a:solidFill>
                  <a:srgbClr val="00A499"/>
                </a:solidFill>
              </a:rPr>
              <a:t>Exercise</a:t>
            </a:r>
            <a:endParaRPr lang="cs-CZ" sz="1401" b="1" dirty="0">
              <a:solidFill>
                <a:srgbClr val="00A499"/>
              </a:solidFill>
            </a:endParaRPr>
          </a:p>
        </p:txBody>
      </p:sp>
      <p:sp>
        <p:nvSpPr>
          <p:cNvPr id="4" name="Rectangle 3"/>
          <p:cNvSpPr/>
          <p:nvPr/>
        </p:nvSpPr>
        <p:spPr>
          <a:xfrm>
            <a:off x="257694" y="1738155"/>
            <a:ext cx="11829011" cy="4524315"/>
          </a:xfrm>
          <a:prstGeom prst="rect">
            <a:avLst/>
          </a:prstGeom>
        </p:spPr>
        <p:txBody>
          <a:bodyPr wrap="square">
            <a:spAutoFit/>
          </a:bodyPr>
          <a:lstStyle/>
          <a:p>
            <a:r>
              <a:rPr lang="en-US" sz="2800" b="1" dirty="0"/>
              <a:t>Hints</a:t>
            </a:r>
            <a:r>
              <a:rPr lang="en-US" sz="2800" b="1" dirty="0" smtClean="0"/>
              <a:t>:</a:t>
            </a:r>
          </a:p>
          <a:p>
            <a:endParaRPr lang="en-US" sz="2000" dirty="0"/>
          </a:p>
          <a:p>
            <a:pPr fontAlgn="base"/>
            <a:r>
              <a:rPr lang="en-US" sz="2000" dirty="0"/>
              <a:t>Alternatively, you can install </a:t>
            </a:r>
            <a:r>
              <a:rPr lang="en-US" sz="2000" dirty="0" err="1"/>
              <a:t>OpenCV</a:t>
            </a:r>
            <a:r>
              <a:rPr lang="en-US" sz="2000" dirty="0"/>
              <a:t> from the Ubuntu or </a:t>
            </a:r>
            <a:r>
              <a:rPr lang="en-US" sz="2000" dirty="0" err="1"/>
              <a:t>Debian</a:t>
            </a:r>
            <a:r>
              <a:rPr lang="en-US" sz="2000" dirty="0"/>
              <a:t> repository: </a:t>
            </a:r>
          </a:p>
          <a:p>
            <a:pPr lvl="1" fontAlgn="base"/>
            <a:r>
              <a:rPr lang="en-US" sz="2000" dirty="0" err="1"/>
              <a:t>sudo</a:t>
            </a:r>
            <a:r>
              <a:rPr lang="en-US" sz="2000" dirty="0"/>
              <a:t> apt-get install </a:t>
            </a:r>
            <a:r>
              <a:rPr lang="en-US" sz="2000" dirty="0" err="1"/>
              <a:t>libopencv</a:t>
            </a:r>
            <a:r>
              <a:rPr lang="en-US" sz="2000" dirty="0"/>
              <a:t>-dev python3-opencv          </a:t>
            </a:r>
          </a:p>
          <a:p>
            <a:pPr fontAlgn="base"/>
            <a:r>
              <a:rPr lang="en-US" sz="2000" dirty="0"/>
              <a:t>You can find the several tutorials in the following link: </a:t>
            </a:r>
            <a:r>
              <a:rPr lang="en-US" sz="2000" u="sng" dirty="0">
                <a:hlinkClick r:id="rId3"/>
              </a:rPr>
              <a:t>https://docs.opencv.org/3.4.2/d9/df8/tutorial_root.html</a:t>
            </a:r>
            <a:r>
              <a:rPr lang="en-US" sz="2000" dirty="0"/>
              <a:t> </a:t>
            </a:r>
          </a:p>
          <a:p>
            <a:pPr fontAlgn="base"/>
            <a:r>
              <a:rPr lang="en-US" sz="2000" dirty="0"/>
              <a:t/>
            </a:r>
            <a:br>
              <a:rPr lang="en-US" sz="2000" dirty="0"/>
            </a:br>
            <a:r>
              <a:rPr lang="en-US" sz="2000" b="1" dirty="0" err="1"/>
              <a:t>Dlib</a:t>
            </a:r>
            <a:r>
              <a:rPr lang="en-US" sz="2000" dirty="0"/>
              <a:t> library represents another option how to solve this detection problem</a:t>
            </a:r>
          </a:p>
          <a:p>
            <a:pPr lvl="1" fontAlgn="base"/>
            <a:r>
              <a:rPr lang="en-US" sz="2000" dirty="0"/>
              <a:t>Installation in Windows </a:t>
            </a:r>
            <a:r>
              <a:rPr lang="en-US" sz="2000" u="sng" dirty="0">
                <a:hlinkClick r:id="rId4"/>
              </a:rPr>
              <a:t>https://www.learnopencv.com/install-dlib-on-windows/</a:t>
            </a:r>
            <a:r>
              <a:rPr lang="en-US" sz="2000" dirty="0"/>
              <a:t> </a:t>
            </a:r>
          </a:p>
          <a:p>
            <a:pPr lvl="1" fontAlgn="base"/>
            <a:r>
              <a:rPr lang="en-US" sz="2000" dirty="0"/>
              <a:t>Installation in Linux </a:t>
            </a:r>
            <a:r>
              <a:rPr lang="en-US" sz="2000" u="sng" dirty="0">
                <a:hlinkClick r:id="rId5"/>
              </a:rPr>
              <a:t>https://www.learnopencv.com/install-dlib-on-ubuntu/</a:t>
            </a:r>
            <a:r>
              <a:rPr lang="en-US" sz="2000" dirty="0"/>
              <a:t> </a:t>
            </a:r>
          </a:p>
          <a:p>
            <a:pPr lvl="1" fontAlgn="base"/>
            <a:r>
              <a:rPr lang="en-US" sz="2000" dirty="0"/>
              <a:t>Installation in </a:t>
            </a:r>
            <a:r>
              <a:rPr lang="en-US" sz="2000" dirty="0" err="1"/>
              <a:t>MacOS</a:t>
            </a:r>
            <a:r>
              <a:rPr lang="en-US" sz="2000" dirty="0"/>
              <a:t>: </a:t>
            </a:r>
            <a:r>
              <a:rPr lang="en-US" sz="2000" u="sng" dirty="0">
                <a:hlinkClick r:id="rId6"/>
              </a:rPr>
              <a:t>https://www.learnopencv.com/install-dlib-on-macos/</a:t>
            </a:r>
            <a:r>
              <a:rPr lang="en-US" sz="2000" dirty="0"/>
              <a:t> </a:t>
            </a:r>
          </a:p>
          <a:p>
            <a:pPr lvl="1" fontAlgn="base"/>
            <a:r>
              <a:rPr lang="en-US" sz="2000" dirty="0"/>
              <a:t>You can follow this tutorial: </a:t>
            </a:r>
            <a:r>
              <a:rPr lang="en-US" sz="2000" u="sng" dirty="0">
                <a:hlinkClick r:id="rId7"/>
              </a:rPr>
              <a:t>http://dlib.net/dnn_introduction_ex.cpp.html</a:t>
            </a:r>
            <a:r>
              <a:rPr lang="en-US" sz="2000" dirty="0"/>
              <a:t> </a:t>
            </a:r>
          </a:p>
          <a:p>
            <a:r>
              <a:rPr lang="en-US" sz="2000" dirty="0"/>
              <a:t>You can also use </a:t>
            </a:r>
            <a:r>
              <a:rPr lang="en-US" sz="2000" b="1" dirty="0" err="1"/>
              <a:t>Keras</a:t>
            </a:r>
            <a:r>
              <a:rPr lang="en-US" sz="2000" b="1" dirty="0"/>
              <a:t>, </a:t>
            </a:r>
            <a:r>
              <a:rPr lang="en-US" sz="2000" b="1" dirty="0" err="1"/>
              <a:t>Caffe</a:t>
            </a:r>
            <a:r>
              <a:rPr lang="en-US" sz="2000" b="1" dirty="0"/>
              <a:t>, </a:t>
            </a:r>
            <a:r>
              <a:rPr lang="en-US" sz="2000" b="1" dirty="0" err="1"/>
              <a:t>TensorFlow</a:t>
            </a:r>
            <a:r>
              <a:rPr lang="en-US" sz="2000" dirty="0"/>
              <a:t>, etc.</a:t>
            </a:r>
            <a:r>
              <a:rPr lang="en-US" sz="4400" dirty="0"/>
              <a:t/>
            </a:r>
            <a:br>
              <a:rPr lang="en-US" sz="4400" dirty="0"/>
            </a:br>
            <a:endParaRPr lang="en-US" sz="4000" dirty="0"/>
          </a:p>
        </p:txBody>
      </p:sp>
    </p:spTree>
    <p:extLst>
      <p:ext uri="{BB962C8B-B14F-4D97-AF65-F5344CB8AC3E}">
        <p14:creationId xmlns:p14="http://schemas.microsoft.com/office/powerpoint/2010/main" val="3604351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 6"/>
          <p:cNvPicPr>
            <a:picLocks noChangeAspect="1"/>
          </p:cNvPicPr>
          <p:nvPr/>
        </p:nvPicPr>
        <p:blipFill>
          <a:blip r:embed="rId3"/>
          <a:stretch>
            <a:fillRect/>
          </a:stretch>
        </p:blipFill>
        <p:spPr>
          <a:xfrm>
            <a:off x="1777811" y="1563336"/>
            <a:ext cx="1351244" cy="2944424"/>
          </a:xfrm>
          <a:prstGeom prst="rect">
            <a:avLst/>
          </a:prstGeom>
        </p:spPr>
      </p:pic>
      <p:sp>
        <p:nvSpPr>
          <p:cNvPr id="7" name="Rectangle 6" descr=" 7"/>
          <p:cNvSpPr/>
          <p:nvPr/>
        </p:nvSpPr>
        <p:spPr>
          <a:xfrm>
            <a:off x="3747773" y="1727776"/>
            <a:ext cx="2875009" cy="902315"/>
          </a:xfrm>
          <a:prstGeom prst="rect">
            <a:avLst/>
          </a:prstGeom>
          <a:solidFill>
            <a:schemeClr val="accent6">
              <a:lumMod val="40000"/>
              <a:lumOff val="60000"/>
            </a:schemeClr>
          </a:solidFill>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US" sz="1351">
              <a:solidFill>
                <a:srgbClr val="FF0000"/>
              </a:solidFill>
              <a:latin typeface="Calibri" panose="020F0502020204030204"/>
            </a:endParaRPr>
          </a:p>
        </p:txBody>
      </p:sp>
      <p:sp>
        <p:nvSpPr>
          <p:cNvPr id="8" name="Rectangle 7" descr=" 8"/>
          <p:cNvSpPr/>
          <p:nvPr/>
        </p:nvSpPr>
        <p:spPr>
          <a:xfrm>
            <a:off x="3747772" y="1585194"/>
            <a:ext cx="2995779" cy="1077090"/>
          </a:xfrm>
          <a:prstGeom prst="rect">
            <a:avLst/>
          </a:prstGeom>
        </p:spPr>
        <p:txBody>
          <a:bodyPr wrap="square">
            <a:spAutoFit/>
          </a:bodyPr>
          <a:lstStyle/>
          <a:p>
            <a:pPr algn="ctr" defTabSz="914377">
              <a:lnSpc>
                <a:spcPct val="150000"/>
              </a:lnSpc>
              <a:buSzPct val="50000"/>
            </a:pPr>
            <a:r>
              <a:rPr lang="en-US" sz="2133" dirty="0">
                <a:solidFill>
                  <a:prstClr val="black"/>
                </a:solidFill>
                <a:latin typeface="Calibri" panose="020F0502020204030204"/>
              </a:rPr>
              <a:t>Feature Vector </a:t>
            </a:r>
          </a:p>
          <a:p>
            <a:pPr algn="ctr" defTabSz="914377">
              <a:lnSpc>
                <a:spcPct val="150000"/>
              </a:lnSpc>
              <a:buSzPct val="50000"/>
            </a:pPr>
            <a:r>
              <a:rPr lang="en-US" sz="2133" dirty="0">
                <a:solidFill>
                  <a:prstClr val="black"/>
                </a:solidFill>
                <a:latin typeface="Calibri" panose="020F0502020204030204"/>
              </a:rPr>
              <a:t>(gradient, HOG, LBP, …)</a:t>
            </a:r>
          </a:p>
        </p:txBody>
      </p:sp>
      <p:sp>
        <p:nvSpPr>
          <p:cNvPr id="11" name="Right Arrow 10" descr=" 11"/>
          <p:cNvSpPr/>
          <p:nvPr/>
        </p:nvSpPr>
        <p:spPr>
          <a:xfrm>
            <a:off x="3189441" y="2026534"/>
            <a:ext cx="437563" cy="31090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latin typeface="Calibri" panose="020F0502020204030204"/>
            </a:endParaRPr>
          </a:p>
        </p:txBody>
      </p:sp>
      <p:sp>
        <p:nvSpPr>
          <p:cNvPr id="16" name="Rectangle 6" descr=" 16"/>
          <p:cNvSpPr>
            <a:spLocks noChangeArrowheads="1"/>
          </p:cNvSpPr>
          <p:nvPr/>
        </p:nvSpPr>
        <p:spPr bwMode="auto">
          <a:xfrm>
            <a:off x="0" y="968335"/>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89" indent="-457189" algn="ctr" defTabSz="914377" eaLnBrk="1" hangingPunct="1">
              <a:spcBef>
                <a:spcPct val="20000"/>
              </a:spcBef>
            </a:pPr>
            <a:r>
              <a:rPr lang="en-US" sz="3200" b="1" dirty="0" smtClean="0">
                <a:solidFill>
                  <a:srgbClr val="00A499"/>
                </a:solidFill>
                <a:cs typeface="Arial" panose="020B0604020202020204" pitchFamily="34" charset="0"/>
              </a:rPr>
              <a:t>Detection Process</a:t>
            </a:r>
            <a:endParaRPr lang="cs-CZ" sz="1401" b="1" dirty="0">
              <a:solidFill>
                <a:srgbClr val="00A499"/>
              </a:solidFill>
            </a:endParaRPr>
          </a:p>
        </p:txBody>
      </p:sp>
      <p:sp>
        <p:nvSpPr>
          <p:cNvPr id="18" name="Rectangle 17" descr=" 18"/>
          <p:cNvSpPr/>
          <p:nvPr/>
        </p:nvSpPr>
        <p:spPr>
          <a:xfrm>
            <a:off x="1714148" y="6119193"/>
            <a:ext cx="9441593" cy="646587"/>
          </a:xfrm>
          <a:prstGeom prst="rect">
            <a:avLst/>
          </a:prstGeom>
        </p:spPr>
        <p:txBody>
          <a:bodyPr wrap="square">
            <a:spAutoFit/>
          </a:bodyPr>
          <a:lstStyle/>
          <a:p>
            <a:pPr defTabSz="914377"/>
            <a:r>
              <a:rPr lang="en-US" sz="1801" dirty="0">
                <a:solidFill>
                  <a:prstClr val="black"/>
                </a:solidFill>
                <a:latin typeface="Calibri" panose="020F0502020204030204"/>
              </a:rPr>
              <a:t>Constantine </a:t>
            </a:r>
            <a:r>
              <a:rPr lang="en-US" sz="1801" dirty="0" err="1">
                <a:solidFill>
                  <a:prstClr val="black"/>
                </a:solidFill>
                <a:latin typeface="Calibri" panose="020F0502020204030204"/>
              </a:rPr>
              <a:t>Papageorgiou</a:t>
            </a:r>
            <a:r>
              <a:rPr lang="en-US" sz="1801" dirty="0">
                <a:solidFill>
                  <a:prstClr val="black"/>
                </a:solidFill>
                <a:latin typeface="Calibri" panose="020F0502020204030204"/>
              </a:rPr>
              <a:t> and </a:t>
            </a:r>
            <a:r>
              <a:rPr lang="en-US" sz="1801" dirty="0" err="1">
                <a:solidFill>
                  <a:prstClr val="black"/>
                </a:solidFill>
                <a:latin typeface="Calibri" panose="020F0502020204030204"/>
              </a:rPr>
              <a:t>Tomaso</a:t>
            </a:r>
            <a:r>
              <a:rPr lang="en-US" sz="1801" dirty="0">
                <a:solidFill>
                  <a:prstClr val="black"/>
                </a:solidFill>
                <a:latin typeface="Calibri" panose="020F0502020204030204"/>
              </a:rPr>
              <a:t> </a:t>
            </a:r>
            <a:r>
              <a:rPr lang="en-US" sz="1801" dirty="0" err="1">
                <a:solidFill>
                  <a:prstClr val="black"/>
                </a:solidFill>
                <a:latin typeface="Calibri" panose="020F0502020204030204"/>
              </a:rPr>
              <a:t>Poggio</a:t>
            </a:r>
            <a:r>
              <a:rPr lang="en-US" sz="1801" dirty="0">
                <a:solidFill>
                  <a:prstClr val="black"/>
                </a:solidFill>
                <a:latin typeface="Calibri" panose="020F0502020204030204"/>
              </a:rPr>
              <a:t>: A Trainable System for Object Detection. </a:t>
            </a:r>
          </a:p>
          <a:p>
            <a:pPr defTabSz="914377"/>
            <a:r>
              <a:rPr lang="en-US" sz="1801" i="1" dirty="0">
                <a:solidFill>
                  <a:prstClr val="black"/>
                </a:solidFill>
                <a:latin typeface="Calibri" panose="020F0502020204030204"/>
              </a:rPr>
              <a:t>Int. J. </a:t>
            </a:r>
            <a:r>
              <a:rPr lang="en-US" sz="1801" i="1" dirty="0" err="1">
                <a:solidFill>
                  <a:prstClr val="black"/>
                </a:solidFill>
                <a:latin typeface="Calibri" panose="020F0502020204030204"/>
              </a:rPr>
              <a:t>Comput</a:t>
            </a:r>
            <a:r>
              <a:rPr lang="en-US" sz="1801" i="1" dirty="0">
                <a:solidFill>
                  <a:prstClr val="black"/>
                </a:solidFill>
                <a:latin typeface="Calibri" panose="020F0502020204030204"/>
              </a:rPr>
              <a:t>. Vision</a:t>
            </a:r>
            <a:r>
              <a:rPr lang="en-US" sz="1801" dirty="0">
                <a:solidFill>
                  <a:prstClr val="black"/>
                </a:solidFill>
                <a:latin typeface="Calibri" panose="020F0502020204030204"/>
              </a:rPr>
              <a:t> 38, pp. 15-33. (2000) </a:t>
            </a:r>
          </a:p>
        </p:txBody>
      </p:sp>
    </p:spTree>
    <p:extLst>
      <p:ext uri="{BB962C8B-B14F-4D97-AF65-F5344CB8AC3E}">
        <p14:creationId xmlns:p14="http://schemas.microsoft.com/office/powerpoint/2010/main" val="9808646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 6"/>
          <p:cNvPicPr>
            <a:picLocks noChangeAspect="1"/>
          </p:cNvPicPr>
          <p:nvPr/>
        </p:nvPicPr>
        <p:blipFill>
          <a:blip r:embed="rId3"/>
          <a:stretch>
            <a:fillRect/>
          </a:stretch>
        </p:blipFill>
        <p:spPr>
          <a:xfrm>
            <a:off x="1777811" y="1563336"/>
            <a:ext cx="1351244" cy="2944424"/>
          </a:xfrm>
          <a:prstGeom prst="rect">
            <a:avLst/>
          </a:prstGeom>
        </p:spPr>
      </p:pic>
      <p:sp>
        <p:nvSpPr>
          <p:cNvPr id="7" name="Rectangle 6" descr=" 7"/>
          <p:cNvSpPr/>
          <p:nvPr/>
        </p:nvSpPr>
        <p:spPr>
          <a:xfrm>
            <a:off x="3747773" y="1727776"/>
            <a:ext cx="2875009" cy="902315"/>
          </a:xfrm>
          <a:prstGeom prst="rect">
            <a:avLst/>
          </a:prstGeom>
          <a:solidFill>
            <a:schemeClr val="accent6">
              <a:lumMod val="40000"/>
              <a:lumOff val="60000"/>
            </a:schemeClr>
          </a:solidFill>
          <a:ln w="1905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US" sz="1351">
              <a:solidFill>
                <a:srgbClr val="FF0000"/>
              </a:solidFill>
              <a:latin typeface="Calibri" panose="020F0502020204030204"/>
            </a:endParaRPr>
          </a:p>
        </p:txBody>
      </p:sp>
      <p:sp>
        <p:nvSpPr>
          <p:cNvPr id="8" name="Rectangle 7" descr=" 8"/>
          <p:cNvSpPr/>
          <p:nvPr/>
        </p:nvSpPr>
        <p:spPr>
          <a:xfrm>
            <a:off x="3747772" y="1585194"/>
            <a:ext cx="2995779" cy="1077090"/>
          </a:xfrm>
          <a:prstGeom prst="rect">
            <a:avLst/>
          </a:prstGeom>
        </p:spPr>
        <p:txBody>
          <a:bodyPr wrap="square">
            <a:spAutoFit/>
          </a:bodyPr>
          <a:lstStyle/>
          <a:p>
            <a:pPr algn="ctr" defTabSz="914377">
              <a:lnSpc>
                <a:spcPct val="150000"/>
              </a:lnSpc>
              <a:buSzPct val="50000"/>
            </a:pPr>
            <a:r>
              <a:rPr lang="en-US" sz="2133" dirty="0">
                <a:solidFill>
                  <a:prstClr val="black"/>
                </a:solidFill>
                <a:latin typeface="Calibri" panose="020F0502020204030204"/>
              </a:rPr>
              <a:t>Feature Vector </a:t>
            </a:r>
          </a:p>
          <a:p>
            <a:pPr algn="ctr" defTabSz="914377">
              <a:lnSpc>
                <a:spcPct val="150000"/>
              </a:lnSpc>
              <a:buSzPct val="50000"/>
            </a:pPr>
            <a:r>
              <a:rPr lang="en-US" sz="2133" dirty="0">
                <a:solidFill>
                  <a:prstClr val="black"/>
                </a:solidFill>
                <a:latin typeface="Calibri" panose="020F0502020204030204"/>
              </a:rPr>
              <a:t>(gradient, HOG, LBP, …)</a:t>
            </a:r>
          </a:p>
        </p:txBody>
      </p:sp>
      <p:sp>
        <p:nvSpPr>
          <p:cNvPr id="14" name="Rectangle 13" descr=" 9"/>
          <p:cNvSpPr/>
          <p:nvPr/>
        </p:nvSpPr>
        <p:spPr>
          <a:xfrm>
            <a:off x="3747773" y="4097507"/>
            <a:ext cx="2875009" cy="9074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latin typeface="Calibri" panose="020F0502020204030204"/>
            </a:endParaRPr>
          </a:p>
        </p:txBody>
      </p:sp>
      <p:sp>
        <p:nvSpPr>
          <p:cNvPr id="10" name="Rectangle 9" descr=" 10"/>
          <p:cNvSpPr/>
          <p:nvPr/>
        </p:nvSpPr>
        <p:spPr>
          <a:xfrm>
            <a:off x="4056379" y="3977017"/>
            <a:ext cx="2378565" cy="1077090"/>
          </a:xfrm>
          <a:prstGeom prst="rect">
            <a:avLst/>
          </a:prstGeom>
        </p:spPr>
        <p:txBody>
          <a:bodyPr wrap="square">
            <a:spAutoFit/>
          </a:bodyPr>
          <a:lstStyle/>
          <a:p>
            <a:pPr algn="ctr" defTabSz="914377">
              <a:lnSpc>
                <a:spcPct val="150000"/>
              </a:lnSpc>
              <a:buSzPct val="50000"/>
            </a:pPr>
            <a:r>
              <a:rPr lang="en-US" sz="2133" dirty="0">
                <a:solidFill>
                  <a:prstClr val="black"/>
                </a:solidFill>
                <a:latin typeface="Calibri" panose="020F0502020204030204"/>
              </a:rPr>
              <a:t>Trainable Classifier</a:t>
            </a:r>
          </a:p>
          <a:p>
            <a:pPr algn="ctr" defTabSz="914377">
              <a:lnSpc>
                <a:spcPct val="150000"/>
              </a:lnSpc>
              <a:buSzPct val="50000"/>
            </a:pPr>
            <a:r>
              <a:rPr lang="en-US" sz="2133" dirty="0">
                <a:solidFill>
                  <a:prstClr val="black"/>
                </a:solidFill>
                <a:latin typeface="Calibri" panose="020F0502020204030204"/>
              </a:rPr>
              <a:t>(SVM, ANNs, …)</a:t>
            </a:r>
          </a:p>
        </p:txBody>
      </p:sp>
      <p:sp>
        <p:nvSpPr>
          <p:cNvPr id="11" name="Right Arrow 10" descr=" 11"/>
          <p:cNvSpPr/>
          <p:nvPr/>
        </p:nvSpPr>
        <p:spPr>
          <a:xfrm>
            <a:off x="3189441" y="2026534"/>
            <a:ext cx="437563" cy="31090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latin typeface="Calibri" panose="020F0502020204030204"/>
            </a:endParaRPr>
          </a:p>
        </p:txBody>
      </p:sp>
      <p:sp>
        <p:nvSpPr>
          <p:cNvPr id="12" name="Right Arrow 11" descr=" 12"/>
          <p:cNvSpPr/>
          <p:nvPr/>
        </p:nvSpPr>
        <p:spPr>
          <a:xfrm>
            <a:off x="6743552" y="4378615"/>
            <a:ext cx="538929" cy="3048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latin typeface="Calibri" panose="020F0502020204030204"/>
            </a:endParaRPr>
          </a:p>
        </p:txBody>
      </p:sp>
      <p:sp>
        <p:nvSpPr>
          <p:cNvPr id="9" name="Right Arrow 8" descr=" 13"/>
          <p:cNvSpPr/>
          <p:nvPr/>
        </p:nvSpPr>
        <p:spPr>
          <a:xfrm rot="5400000">
            <a:off x="4976197" y="3242407"/>
            <a:ext cx="538929" cy="3048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351">
              <a:solidFill>
                <a:prstClr val="white"/>
              </a:solidFill>
              <a:latin typeface="Calibri" panose="020F0502020204030204"/>
            </a:endParaRPr>
          </a:p>
        </p:txBody>
      </p:sp>
      <p:pic>
        <p:nvPicPr>
          <p:cNvPr id="13" name="Picture 12" descr="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7991" y="3131038"/>
            <a:ext cx="3226579" cy="2799957"/>
          </a:xfrm>
          <a:prstGeom prst="rect">
            <a:avLst/>
          </a:prstGeom>
        </p:spPr>
      </p:pic>
      <p:sp>
        <p:nvSpPr>
          <p:cNvPr id="16" name="Rectangle 6" descr=" 16"/>
          <p:cNvSpPr>
            <a:spLocks noChangeArrowheads="1"/>
          </p:cNvSpPr>
          <p:nvPr/>
        </p:nvSpPr>
        <p:spPr bwMode="auto">
          <a:xfrm>
            <a:off x="0" y="968335"/>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89" indent="-457189" algn="ctr" defTabSz="914377" eaLnBrk="1" hangingPunct="1">
              <a:spcBef>
                <a:spcPct val="20000"/>
              </a:spcBef>
            </a:pPr>
            <a:r>
              <a:rPr lang="en-US" sz="3200" b="1" dirty="0" smtClean="0">
                <a:solidFill>
                  <a:srgbClr val="00A499"/>
                </a:solidFill>
                <a:cs typeface="Arial" panose="020B0604020202020204" pitchFamily="34" charset="0"/>
              </a:rPr>
              <a:t>Detection Process</a:t>
            </a:r>
            <a:endParaRPr lang="cs-CZ" sz="1401" b="1" dirty="0">
              <a:solidFill>
                <a:srgbClr val="00A499"/>
              </a:solidFill>
            </a:endParaRPr>
          </a:p>
        </p:txBody>
      </p:sp>
      <p:sp>
        <p:nvSpPr>
          <p:cNvPr id="18" name="Rectangle 17" descr=" 18"/>
          <p:cNvSpPr/>
          <p:nvPr/>
        </p:nvSpPr>
        <p:spPr>
          <a:xfrm>
            <a:off x="1714148" y="6119193"/>
            <a:ext cx="9441593" cy="646587"/>
          </a:xfrm>
          <a:prstGeom prst="rect">
            <a:avLst/>
          </a:prstGeom>
        </p:spPr>
        <p:txBody>
          <a:bodyPr wrap="square">
            <a:spAutoFit/>
          </a:bodyPr>
          <a:lstStyle/>
          <a:p>
            <a:pPr defTabSz="914377"/>
            <a:r>
              <a:rPr lang="en-US" sz="1801" dirty="0">
                <a:solidFill>
                  <a:prstClr val="black"/>
                </a:solidFill>
                <a:latin typeface="Calibri" panose="020F0502020204030204"/>
              </a:rPr>
              <a:t>Constantine </a:t>
            </a:r>
            <a:r>
              <a:rPr lang="en-US" sz="1801" dirty="0" err="1">
                <a:solidFill>
                  <a:prstClr val="black"/>
                </a:solidFill>
                <a:latin typeface="Calibri" panose="020F0502020204030204"/>
              </a:rPr>
              <a:t>Papageorgiou</a:t>
            </a:r>
            <a:r>
              <a:rPr lang="en-US" sz="1801" dirty="0">
                <a:solidFill>
                  <a:prstClr val="black"/>
                </a:solidFill>
                <a:latin typeface="Calibri" panose="020F0502020204030204"/>
              </a:rPr>
              <a:t> and </a:t>
            </a:r>
            <a:r>
              <a:rPr lang="en-US" sz="1801" dirty="0" err="1">
                <a:solidFill>
                  <a:prstClr val="black"/>
                </a:solidFill>
                <a:latin typeface="Calibri" panose="020F0502020204030204"/>
              </a:rPr>
              <a:t>Tomaso</a:t>
            </a:r>
            <a:r>
              <a:rPr lang="en-US" sz="1801" dirty="0">
                <a:solidFill>
                  <a:prstClr val="black"/>
                </a:solidFill>
                <a:latin typeface="Calibri" panose="020F0502020204030204"/>
              </a:rPr>
              <a:t> </a:t>
            </a:r>
            <a:r>
              <a:rPr lang="en-US" sz="1801" dirty="0" err="1">
                <a:solidFill>
                  <a:prstClr val="black"/>
                </a:solidFill>
                <a:latin typeface="Calibri" panose="020F0502020204030204"/>
              </a:rPr>
              <a:t>Poggio</a:t>
            </a:r>
            <a:r>
              <a:rPr lang="en-US" sz="1801" dirty="0">
                <a:solidFill>
                  <a:prstClr val="black"/>
                </a:solidFill>
                <a:latin typeface="Calibri" panose="020F0502020204030204"/>
              </a:rPr>
              <a:t>: A Trainable System for Object Detection. </a:t>
            </a:r>
          </a:p>
          <a:p>
            <a:pPr defTabSz="914377"/>
            <a:r>
              <a:rPr lang="en-US" sz="1801" i="1" dirty="0">
                <a:solidFill>
                  <a:prstClr val="black"/>
                </a:solidFill>
                <a:latin typeface="Calibri" panose="020F0502020204030204"/>
              </a:rPr>
              <a:t>Int. J. </a:t>
            </a:r>
            <a:r>
              <a:rPr lang="en-US" sz="1801" i="1" dirty="0" err="1">
                <a:solidFill>
                  <a:prstClr val="black"/>
                </a:solidFill>
                <a:latin typeface="Calibri" panose="020F0502020204030204"/>
              </a:rPr>
              <a:t>Comput</a:t>
            </a:r>
            <a:r>
              <a:rPr lang="en-US" sz="1801" i="1" dirty="0">
                <a:solidFill>
                  <a:prstClr val="black"/>
                </a:solidFill>
                <a:latin typeface="Calibri" panose="020F0502020204030204"/>
              </a:rPr>
              <a:t>. Vision</a:t>
            </a:r>
            <a:r>
              <a:rPr lang="en-US" sz="1801" dirty="0">
                <a:solidFill>
                  <a:prstClr val="black"/>
                </a:solidFill>
                <a:latin typeface="Calibri" panose="020F0502020204030204"/>
              </a:rPr>
              <a:t> 38, pp. 15-33. (2000) </a:t>
            </a:r>
          </a:p>
        </p:txBody>
      </p:sp>
    </p:spTree>
    <p:extLst>
      <p:ext uri="{BB962C8B-B14F-4D97-AF65-F5344CB8AC3E}">
        <p14:creationId xmlns:p14="http://schemas.microsoft.com/office/powerpoint/2010/main" val="2636461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2" y="1599249"/>
            <a:ext cx="10515600" cy="4351339"/>
          </a:xfrm>
        </p:spPr>
        <p:txBody>
          <a:bodyPr>
            <a:noAutofit/>
          </a:bodyPr>
          <a:lstStyle/>
          <a:p>
            <a:r>
              <a:rPr lang="en-US" dirty="0"/>
              <a:t>Typically, in the </a:t>
            </a:r>
            <a:r>
              <a:rPr lang="en-US" dirty="0" smtClean="0"/>
              <a:t>area of </a:t>
            </a:r>
            <a:r>
              <a:rPr lang="en-US" dirty="0"/>
              <a:t>feature-based detectors, the detection algorithms consist of two main parts. </a:t>
            </a:r>
            <a:r>
              <a:rPr lang="en-US" dirty="0" smtClean="0"/>
              <a:t>The </a:t>
            </a:r>
            <a:r>
              <a:rPr lang="en-US" dirty="0"/>
              <a:t>extraction of image features is the </a:t>
            </a:r>
            <a:r>
              <a:rPr lang="en-US" dirty="0" smtClean="0"/>
              <a:t>first </a:t>
            </a:r>
            <a:r>
              <a:rPr lang="en-US" dirty="0"/>
              <a:t>part</a:t>
            </a:r>
            <a:r>
              <a:rPr lang="en-US" dirty="0" smtClean="0"/>
              <a:t>. The </a:t>
            </a:r>
            <a:r>
              <a:rPr lang="en-US" dirty="0"/>
              <a:t>second part is created by the trainable</a:t>
            </a:r>
            <a:br>
              <a:rPr lang="en-US" dirty="0"/>
            </a:br>
            <a:r>
              <a:rPr lang="en-US" dirty="0" err="1" smtClean="0"/>
              <a:t>classifirs</a:t>
            </a:r>
            <a:r>
              <a:rPr lang="en-US" dirty="0" smtClean="0"/>
              <a:t> </a:t>
            </a:r>
            <a:r>
              <a:rPr lang="en-US" dirty="0"/>
              <a:t>that handle a </a:t>
            </a:r>
            <a:r>
              <a:rPr lang="en-US" dirty="0" smtClean="0"/>
              <a:t>final classification </a:t>
            </a:r>
            <a:r>
              <a:rPr lang="en-US" dirty="0"/>
              <a:t>(object/non-object</a:t>
            </a:r>
            <a:r>
              <a:rPr lang="en-US" dirty="0" smtClean="0"/>
              <a:t>).</a:t>
            </a:r>
          </a:p>
          <a:p>
            <a:pPr marL="0" indent="0">
              <a:buNone/>
            </a:pPr>
            <a:r>
              <a:rPr lang="en-US" dirty="0" smtClean="0"/>
              <a:t> </a:t>
            </a:r>
            <a:endParaRPr lang="en-US" dirty="0"/>
          </a:p>
          <a:p>
            <a:r>
              <a:rPr lang="en-US" dirty="0"/>
              <a:t>The extraction of relevant features has a </a:t>
            </a:r>
            <a:r>
              <a:rPr lang="en-US" dirty="0" smtClean="0"/>
              <a:t>significant </a:t>
            </a:r>
            <a:r>
              <a:rPr lang="en-US" dirty="0"/>
              <a:t>inﬂuence on the successfulness of detectors. The large number of features slows down the training and </a:t>
            </a:r>
            <a:r>
              <a:rPr lang="en-US" dirty="0" smtClean="0"/>
              <a:t>detection phases</a:t>
            </a:r>
            <a:r>
              <a:rPr lang="en-US" dirty="0"/>
              <a:t>; on the other hand a very small number of features may not be able to </a:t>
            </a:r>
            <a:r>
              <a:rPr lang="en-US" dirty="0" smtClean="0"/>
              <a:t>describe the </a:t>
            </a:r>
            <a:r>
              <a:rPr lang="en-US" dirty="0"/>
              <a:t>properties of object of interest. </a:t>
            </a:r>
            <a:endParaRPr lang="en-US" dirty="0" smtClean="0"/>
          </a:p>
          <a:p>
            <a:pPr marL="0" indent="0">
              <a:buNone/>
            </a:pPr>
            <a:endParaRPr lang="en-US" dirty="0"/>
          </a:p>
          <a:p>
            <a:r>
              <a:rPr lang="en-US" dirty="0" smtClean="0"/>
              <a:t>The </a:t>
            </a:r>
            <a:r>
              <a:rPr lang="en-US" dirty="0"/>
              <a:t>quality of training set is also equally important. </a:t>
            </a:r>
            <a:br>
              <a:rPr lang="en-US" dirty="0"/>
            </a:br>
            <a:r>
              <a:rPr lang="en-US" dirty="0"/>
              <a:t/>
            </a:r>
            <a:br>
              <a:rPr lang="en-US" dirty="0"/>
            </a:br>
            <a:endParaRPr lang="en-US" dirty="0"/>
          </a:p>
        </p:txBody>
      </p:sp>
      <p:sp>
        <p:nvSpPr>
          <p:cNvPr id="4" name="Rectangle 6"/>
          <p:cNvSpPr>
            <a:spLocks noChangeArrowheads="1"/>
          </p:cNvSpPr>
          <p:nvPr/>
        </p:nvSpPr>
        <p:spPr bwMode="auto">
          <a:xfrm>
            <a:off x="0" y="935675"/>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89" indent="-457189" algn="ctr" defTabSz="914377" eaLnBrk="1" hangingPunct="1">
              <a:spcBef>
                <a:spcPct val="20000"/>
              </a:spcBef>
            </a:pPr>
            <a:r>
              <a:rPr lang="en-US" sz="3200" b="1" dirty="0" smtClean="0">
                <a:solidFill>
                  <a:srgbClr val="00A499"/>
                </a:solidFill>
                <a:cs typeface="Arial" panose="020B0604020202020204" pitchFamily="34" charset="0"/>
              </a:rPr>
              <a:t>Detection Process</a:t>
            </a:r>
            <a:endParaRPr lang="cs-CZ" sz="1401" b="1" dirty="0">
              <a:solidFill>
                <a:srgbClr val="00A499"/>
              </a:solidFill>
            </a:endParaRPr>
          </a:p>
        </p:txBody>
      </p:sp>
    </p:spTree>
    <p:extLst>
      <p:ext uri="{BB962C8B-B14F-4D97-AF65-F5344CB8AC3E}">
        <p14:creationId xmlns:p14="http://schemas.microsoft.com/office/powerpoint/2010/main" val="8729725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auto">
          <a:xfrm>
            <a:off x="0" y="858089"/>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89" indent="-457189" algn="ctr" defTabSz="914377" eaLnBrk="1" hangingPunct="1">
              <a:spcBef>
                <a:spcPct val="20000"/>
              </a:spcBef>
            </a:pPr>
            <a:r>
              <a:rPr lang="en-US" sz="3200" b="1" dirty="0">
                <a:solidFill>
                  <a:srgbClr val="00A499"/>
                </a:solidFill>
                <a:cs typeface="Arial" panose="020B0604020202020204" pitchFamily="34" charset="0"/>
              </a:rPr>
              <a:t>Generating Training Set </a:t>
            </a:r>
            <a:endParaRPr lang="cs-CZ" sz="1401" b="1" dirty="0">
              <a:solidFill>
                <a:srgbClr val="00A499"/>
              </a:solidFill>
            </a:endParaRPr>
          </a:p>
        </p:txBody>
      </p:sp>
      <p:pic>
        <p:nvPicPr>
          <p:cNvPr id="8" name="obrázek 53"/>
          <p:cNvPicPr/>
          <p:nvPr/>
        </p:nvPicPr>
        <p:blipFill>
          <a:blip r:embed="rId3" cstate="print"/>
          <a:srcRect/>
          <a:stretch>
            <a:fillRect/>
          </a:stretch>
        </p:blipFill>
        <p:spPr bwMode="auto">
          <a:xfrm>
            <a:off x="2443032" y="4331213"/>
            <a:ext cx="6661891" cy="2161931"/>
          </a:xfrm>
          <a:prstGeom prst="rect">
            <a:avLst/>
          </a:prstGeom>
          <a:noFill/>
          <a:ln w="9525">
            <a:noFill/>
            <a:miter lim="800000"/>
            <a:headEnd/>
            <a:tailEnd/>
          </a:ln>
        </p:spPr>
      </p:pic>
      <p:sp>
        <p:nvSpPr>
          <p:cNvPr id="10" name="Rectangle 9"/>
          <p:cNvSpPr/>
          <p:nvPr/>
        </p:nvSpPr>
        <p:spPr>
          <a:xfrm>
            <a:off x="1864803" y="1422601"/>
            <a:ext cx="7837635" cy="2554930"/>
          </a:xfrm>
          <a:prstGeom prst="rect">
            <a:avLst/>
          </a:prstGeom>
        </p:spPr>
        <p:txBody>
          <a:bodyPr wrap="square">
            <a:spAutoFit/>
          </a:bodyPr>
          <a:lstStyle/>
          <a:p>
            <a:pPr marL="457177" indent="-457177" defTabSz="914377">
              <a:buFont typeface="Wingdings" panose="05000000000000000000" pitchFamily="2" charset="2"/>
              <a:buChar char="§"/>
            </a:pPr>
            <a:r>
              <a:rPr lang="en-US" sz="2667" dirty="0">
                <a:solidFill>
                  <a:prstClr val="black"/>
                </a:solidFill>
                <a:latin typeface="Calibri" panose="020F0502020204030204"/>
              </a:rPr>
              <a:t>negative set - without the object of interest</a:t>
            </a:r>
          </a:p>
          <a:p>
            <a:pPr marL="457177" indent="-457177" defTabSz="914377">
              <a:buFont typeface="Wingdings" panose="05000000000000000000" pitchFamily="2" charset="2"/>
              <a:buChar char="§"/>
            </a:pPr>
            <a:r>
              <a:rPr lang="en-US" sz="2667" dirty="0">
                <a:solidFill>
                  <a:prstClr val="black"/>
                </a:solidFill>
                <a:latin typeface="Calibri" panose="020F0502020204030204"/>
              </a:rPr>
              <a:t>positive set </a:t>
            </a:r>
          </a:p>
          <a:p>
            <a:pPr marL="1371554" lvl="2" indent="-457177" defTabSz="914377">
              <a:buFont typeface="Wingdings" panose="05000000000000000000" pitchFamily="2" charset="2"/>
              <a:buChar char="§"/>
            </a:pPr>
            <a:r>
              <a:rPr lang="en-US" sz="2667" dirty="0">
                <a:solidFill>
                  <a:prstClr val="black"/>
                </a:solidFill>
                <a:latin typeface="Calibri" panose="020F0502020204030204"/>
              </a:rPr>
              <a:t>rotation</a:t>
            </a:r>
          </a:p>
          <a:p>
            <a:pPr marL="1371554" lvl="2" indent="-457177" defTabSz="914377">
              <a:buFont typeface="Wingdings" panose="05000000000000000000" pitchFamily="2" charset="2"/>
              <a:buChar char="§"/>
            </a:pPr>
            <a:r>
              <a:rPr lang="en-US" sz="2667" dirty="0">
                <a:solidFill>
                  <a:prstClr val="black"/>
                </a:solidFill>
                <a:latin typeface="Calibri" panose="020F0502020204030204"/>
              </a:rPr>
              <a:t>noise</a:t>
            </a:r>
          </a:p>
          <a:p>
            <a:pPr marL="1371554" lvl="2" indent="-457177" defTabSz="914377">
              <a:buFont typeface="Wingdings" panose="05000000000000000000" pitchFamily="2" charset="2"/>
              <a:buChar char="§"/>
            </a:pPr>
            <a:r>
              <a:rPr lang="en-US" sz="2667" dirty="0">
                <a:solidFill>
                  <a:prstClr val="black"/>
                </a:solidFill>
                <a:latin typeface="Calibri" panose="020F0502020204030204"/>
              </a:rPr>
              <a:t>Illumination</a:t>
            </a:r>
          </a:p>
          <a:p>
            <a:pPr marL="1371554" lvl="2" indent="-457177" defTabSz="914377">
              <a:buFont typeface="Wingdings" panose="05000000000000000000" pitchFamily="2" charset="2"/>
              <a:buChar char="§"/>
            </a:pPr>
            <a:r>
              <a:rPr lang="en-US" sz="2667" dirty="0">
                <a:solidFill>
                  <a:prstClr val="black"/>
                </a:solidFill>
                <a:latin typeface="Calibri" panose="020F0502020204030204"/>
              </a:rPr>
              <a:t>scale  </a:t>
            </a:r>
          </a:p>
        </p:txBody>
      </p:sp>
    </p:spTree>
    <p:extLst>
      <p:ext uri="{BB962C8B-B14F-4D97-AF65-F5344CB8AC3E}">
        <p14:creationId xmlns:p14="http://schemas.microsoft.com/office/powerpoint/2010/main" val="22533652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rl.cs.vsb.cz/images/eyedataset/eyedataset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93" y="1049614"/>
            <a:ext cx="7800932" cy="5674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400856" y="123268"/>
            <a:ext cx="3307632" cy="502766"/>
          </a:xfrm>
          <a:prstGeom prst="rect">
            <a:avLst/>
          </a:prstGeom>
        </p:spPr>
        <p:txBody>
          <a:bodyPr wrap="square">
            <a:spAutoFit/>
          </a:bodyPr>
          <a:lstStyle/>
          <a:p>
            <a:r>
              <a:rPr lang="en-US" sz="1600" dirty="0">
                <a:hlinkClick r:id="rId4"/>
              </a:rPr>
              <a:t>http://mrl.cs.vsb.cz/eyedataset</a:t>
            </a:r>
            <a:endParaRPr lang="en-US" sz="1600" dirty="0"/>
          </a:p>
          <a:p>
            <a:endParaRPr lang="en-US" sz="1067" dirty="0"/>
          </a:p>
        </p:txBody>
      </p:sp>
    </p:spTree>
    <p:extLst>
      <p:ext uri="{BB962C8B-B14F-4D97-AF65-F5344CB8AC3E}">
        <p14:creationId xmlns:p14="http://schemas.microsoft.com/office/powerpoint/2010/main" val="4241860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6C7814-19D0-D044-AD35-ED9091139AEE}"/>
              </a:ext>
            </a:extLst>
          </p:cNvPr>
          <p:cNvSpPr>
            <a:spLocks noGrp="1"/>
          </p:cNvSpPr>
          <p:nvPr>
            <p:ph type="ctrTitle"/>
          </p:nvPr>
        </p:nvSpPr>
        <p:spPr/>
        <p:txBody>
          <a:bodyPr/>
          <a:lstStyle/>
          <a:p>
            <a:r>
              <a:rPr lang="en-US" sz="4800" dirty="0" smtClean="0">
                <a:solidFill>
                  <a:srgbClr val="00A499"/>
                </a:solidFill>
                <a:latin typeface="+mn-lt"/>
              </a:rPr>
              <a:t>Image Analysis </a:t>
            </a:r>
            <a:r>
              <a:rPr lang="en-US" sz="4800" dirty="0" err="1" smtClean="0">
                <a:solidFill>
                  <a:srgbClr val="00A499"/>
                </a:solidFill>
                <a:latin typeface="+mn-lt"/>
              </a:rPr>
              <a:t>ll</a:t>
            </a:r>
            <a:endParaRPr lang="cs-CZ" sz="4800" dirty="0">
              <a:solidFill>
                <a:srgbClr val="00A499"/>
              </a:solidFill>
              <a:latin typeface="+mn-lt"/>
            </a:endParaRPr>
          </a:p>
        </p:txBody>
      </p:sp>
      <p:sp>
        <p:nvSpPr>
          <p:cNvPr id="3" name="Podnadpis 2">
            <a:extLst>
              <a:ext uri="{FF2B5EF4-FFF2-40B4-BE49-F238E27FC236}">
                <a16:creationId xmlns:a16="http://schemas.microsoft.com/office/drawing/2014/main" id="{D3462E6A-BA43-6348-924A-E49976C5622D}"/>
              </a:ext>
            </a:extLst>
          </p:cNvPr>
          <p:cNvSpPr>
            <a:spLocks noGrp="1"/>
          </p:cNvSpPr>
          <p:nvPr>
            <p:ph type="subTitle" idx="1"/>
          </p:nvPr>
        </p:nvSpPr>
        <p:spPr/>
        <p:txBody>
          <a:bodyPr/>
          <a:lstStyle/>
          <a:p>
            <a:r>
              <a:rPr lang="en-US" dirty="0" smtClean="0"/>
              <a:t>Radovan </a:t>
            </a:r>
            <a:r>
              <a:rPr lang="en-US" dirty="0" err="1" smtClean="0"/>
              <a:t>Fusek</a:t>
            </a:r>
            <a:endParaRPr lang="cs-CZ" dirty="0"/>
          </a:p>
        </p:txBody>
      </p:sp>
      <p:sp>
        <p:nvSpPr>
          <p:cNvPr id="6" name="Zástupný symbol pro číslo snímku 5">
            <a:extLst>
              <a:ext uri="{FF2B5EF4-FFF2-40B4-BE49-F238E27FC236}">
                <a16:creationId xmlns:a16="http://schemas.microsoft.com/office/drawing/2014/main" id="{D4A7925D-4BBE-3C40-9FF4-E305464874B4}"/>
              </a:ext>
            </a:extLst>
          </p:cNvPr>
          <p:cNvSpPr>
            <a:spLocks noGrp="1"/>
          </p:cNvSpPr>
          <p:nvPr>
            <p:ph type="sldNum" sz="quarter" idx="12"/>
          </p:nvPr>
        </p:nvSpPr>
        <p:spPr/>
        <p:txBody>
          <a:bodyPr/>
          <a:lstStyle/>
          <a:p>
            <a:r>
              <a:rPr lang="cs-CZ" smtClean="0"/>
              <a:t>2</a:t>
            </a:r>
            <a:endParaRPr lang="cs-CZ"/>
          </a:p>
        </p:txBody>
      </p:sp>
      <p:pic>
        <p:nvPicPr>
          <p:cNvPr id="5" name="Obrázek 116" descr="Obsah obrázku objekt, hodiny, interiér&#10;&#10;&#10;&#10;Popis se vygeneroval automaticky.">
            <a:extLst>
              <a:ext uri="{FF2B5EF4-FFF2-40B4-BE49-F238E27FC236}">
                <a16:creationId xmlns:a16="http://schemas.microsoft.com/office/drawing/2014/main" id="{F769A674-0C2E-6F4A-9D0D-18FAA4C606CF}"/>
              </a:ext>
            </a:extLst>
          </p:cNvPr>
          <p:cNvPicPr>
            <a:picLocks noChangeAspect="1"/>
          </p:cNvPicPr>
          <p:nvPr/>
        </p:nvPicPr>
        <p:blipFill>
          <a:blip r:embed="rId3"/>
          <a:stretch>
            <a:fillRect/>
          </a:stretch>
        </p:blipFill>
        <p:spPr>
          <a:xfrm>
            <a:off x="258386" y="243342"/>
            <a:ext cx="3075018" cy="295794"/>
          </a:xfrm>
          <a:prstGeom prst="rect">
            <a:avLst/>
          </a:prstGeom>
        </p:spPr>
      </p:pic>
      <p:pic>
        <p:nvPicPr>
          <p:cNvPr id="7" name="Obrázek 1" descr="http://www.msmt.cz/uploads/OP_VVV/Pravidla_pro_publicitu/logolinky/Logolink_OP_VVV_hor_barva_cz.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9906" y="-448"/>
            <a:ext cx="3530440" cy="783374"/>
          </a:xfrm>
          <a:prstGeom prst="rect">
            <a:avLst/>
          </a:prstGeom>
          <a:noFill/>
          <a:ln>
            <a:noFill/>
          </a:ln>
        </p:spPr>
      </p:pic>
    </p:spTree>
    <p:extLst>
      <p:ext uri="{BB962C8B-B14F-4D97-AF65-F5344CB8AC3E}">
        <p14:creationId xmlns:p14="http://schemas.microsoft.com/office/powerpoint/2010/main" val="4161806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60090" y="952686"/>
            <a:ext cx="11937252" cy="6248827"/>
          </a:xfrm>
          <a:prstGeom prst="rect">
            <a:avLst/>
          </a:prstGeom>
        </p:spPr>
        <p:txBody>
          <a:bodyPr wrap="square">
            <a:spAutoFit/>
          </a:bodyPr>
          <a:lstStyle/>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err="1">
                <a:solidFill>
                  <a:srgbClr val="FF0000"/>
                </a:solidFill>
              </a:rPr>
              <a:t>Haar</a:t>
            </a:r>
            <a:endParaRPr lang="en-US" sz="2667" dirty="0">
              <a:solidFill>
                <a:srgbClr val="FF0000"/>
              </a:solidFill>
            </a:endParaRPr>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HOG </a:t>
            </a:r>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LBP</a:t>
            </a:r>
          </a:p>
          <a:p>
            <a:endParaRPr lang="en-US" sz="2667" dirty="0"/>
          </a:p>
          <a:p>
            <a:pPr marL="457155" indent="-457155">
              <a:buFont typeface="Wingdings" panose="05000000000000000000" pitchFamily="2" charset="2"/>
              <a:buChar char="§"/>
            </a:pPr>
            <a:r>
              <a:rPr lang="en-US" sz="2667" dirty="0"/>
              <a:t>SIFT, SURF                             </a:t>
            </a:r>
            <a:r>
              <a:rPr lang="en-US" sz="2667" dirty="0" err="1"/>
              <a:t>KeyPoints</a:t>
            </a: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CNNs</a:t>
            </a:r>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endParaRPr lang="en-US" sz="2667" dirty="0"/>
          </a:p>
          <a:p>
            <a:endParaRPr lang="en-US" sz="2667" dirty="0"/>
          </a:p>
          <a:p>
            <a:pPr marL="914320" lvl="1" indent="-457155">
              <a:buFont typeface="Wingdings" panose="05000000000000000000" pitchFamily="2" charset="2"/>
              <a:buChar char="§"/>
            </a:pPr>
            <a:endParaRPr lang="en-US" sz="2667" dirty="0"/>
          </a:p>
        </p:txBody>
      </p:sp>
      <p:sp>
        <p:nvSpPr>
          <p:cNvPr id="2" name="Right Brace 1"/>
          <p:cNvSpPr/>
          <p:nvPr/>
        </p:nvSpPr>
        <p:spPr>
          <a:xfrm>
            <a:off x="4218013" y="1157489"/>
            <a:ext cx="592823" cy="2169952"/>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5" name="Rectangle 4"/>
          <p:cNvSpPr>
            <a:spLocks noChangeArrowheads="1"/>
          </p:cNvSpPr>
          <p:nvPr/>
        </p:nvSpPr>
        <p:spPr bwMode="auto">
          <a:xfrm>
            <a:off x="5062394" y="1876511"/>
            <a:ext cx="3568117"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667" dirty="0">
                <a:solidFill>
                  <a:srgbClr val="FF0000"/>
                </a:solidFill>
                <a:latin typeface="+mn-lt"/>
                <a:cs typeface="Arial" panose="020B0604020202020204" pitchFamily="34" charset="0"/>
              </a:rPr>
              <a:t>Traditional Approaches</a:t>
            </a:r>
            <a:endParaRPr lang="cs-CZ" sz="2667" dirty="0">
              <a:solidFill>
                <a:srgbClr val="FF0000"/>
              </a:solidFill>
              <a:latin typeface="+mn-lt"/>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6" name="Right Brace 5"/>
          <p:cNvSpPr/>
          <p:nvPr/>
        </p:nvSpPr>
        <p:spPr>
          <a:xfrm>
            <a:off x="4268812" y="494197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8" name="Rectangle 7"/>
          <p:cNvSpPr>
            <a:spLocks noChangeArrowheads="1"/>
          </p:cNvSpPr>
          <p:nvPr/>
        </p:nvSpPr>
        <p:spPr bwMode="auto">
          <a:xfrm>
            <a:off x="5043606" y="5007399"/>
            <a:ext cx="441037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667" dirty="0">
                <a:latin typeface="+mn-lt"/>
                <a:cs typeface="Arial" panose="020B0604020202020204" pitchFamily="34" charset="0"/>
              </a:rPr>
              <a:t>Deep Learning Approach</a:t>
            </a:r>
            <a:endParaRPr lang="cs-CZ" sz="2667" dirty="0">
              <a:latin typeface="+mn-lt"/>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10" name="Right Brace 9"/>
          <p:cNvSpPr/>
          <p:nvPr/>
        </p:nvSpPr>
        <p:spPr>
          <a:xfrm>
            <a:off x="4268812" y="374716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132602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6876858" y="239181"/>
            <a:ext cx="5315141"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Related Works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16" name="TextBox 15"/>
          <p:cNvSpPr txBox="1"/>
          <p:nvPr/>
        </p:nvSpPr>
        <p:spPr>
          <a:xfrm>
            <a:off x="1827643" y="1652957"/>
            <a:ext cx="1150187" cy="508088"/>
          </a:xfrm>
          <a:prstGeom prst="rect">
            <a:avLst/>
          </a:prstGeom>
          <a:noFill/>
        </p:spPr>
        <p:txBody>
          <a:bodyPr wrap="none" rtlCol="0">
            <a:spAutoFit/>
          </a:bodyPr>
          <a:lstStyle/>
          <a:p>
            <a:pPr algn="ctr"/>
            <a:r>
              <a:rPr lang="en-US" sz="1351" dirty="0" err="1"/>
              <a:t>Papageorgiou</a:t>
            </a:r>
            <a:endParaRPr lang="en-US" sz="1351" dirty="0"/>
          </a:p>
          <a:p>
            <a:pPr algn="ctr"/>
            <a:r>
              <a:rPr lang="en-US" sz="1351" dirty="0"/>
              <a:t>(2000)</a:t>
            </a:r>
          </a:p>
        </p:txBody>
      </p:sp>
      <p:pic>
        <p:nvPicPr>
          <p:cNvPr id="17" name="Picture 16"/>
          <p:cNvPicPr>
            <a:picLocks noChangeAspect="1"/>
          </p:cNvPicPr>
          <p:nvPr/>
        </p:nvPicPr>
        <p:blipFill>
          <a:blip r:embed="rId3"/>
          <a:stretch>
            <a:fillRect/>
          </a:stretch>
        </p:blipFill>
        <p:spPr>
          <a:xfrm>
            <a:off x="2986337" y="1253805"/>
            <a:ext cx="4622899" cy="1337075"/>
          </a:xfrm>
          <a:prstGeom prst="rect">
            <a:avLst/>
          </a:prstGeom>
          <a:effectLst>
            <a:outerShdw blurRad="63500" sx="102000" sy="102000" algn="ctr" rotWithShape="0">
              <a:prstClr val="black">
                <a:alpha val="40000"/>
              </a:prstClr>
            </a:outerShdw>
          </a:effectLst>
        </p:spPr>
      </p:pic>
      <p:sp>
        <p:nvSpPr>
          <p:cNvPr id="18" name="TextBox 17"/>
          <p:cNvSpPr txBox="1"/>
          <p:nvPr/>
        </p:nvSpPr>
        <p:spPr>
          <a:xfrm>
            <a:off x="1805457" y="3450542"/>
            <a:ext cx="1194558" cy="830997"/>
          </a:xfrm>
          <a:prstGeom prst="rect">
            <a:avLst/>
          </a:prstGeom>
          <a:noFill/>
        </p:spPr>
        <p:txBody>
          <a:bodyPr wrap="none" rtlCol="0">
            <a:spAutoFit/>
          </a:bodyPr>
          <a:lstStyle/>
          <a:p>
            <a:pPr algn="ctr"/>
            <a:r>
              <a:rPr lang="en-US" sz="1600" dirty="0">
                <a:solidFill>
                  <a:srgbClr val="FF0000"/>
                </a:solidFill>
              </a:rPr>
              <a:t>Viola, Jones</a:t>
            </a:r>
          </a:p>
          <a:p>
            <a:pPr algn="ctr"/>
            <a:r>
              <a:rPr lang="en-US" sz="1600" dirty="0">
                <a:solidFill>
                  <a:srgbClr val="FF0000"/>
                </a:solidFill>
              </a:rPr>
              <a:t>(2001,2004)</a:t>
            </a:r>
          </a:p>
          <a:p>
            <a:pPr algn="ctr"/>
            <a:r>
              <a:rPr lang="en-US" sz="1600" dirty="0">
                <a:solidFill>
                  <a:srgbClr val="FF0000"/>
                </a:solidFill>
              </a:rPr>
              <a:t>cit. &gt; 6500</a:t>
            </a:r>
          </a:p>
        </p:txBody>
      </p:sp>
      <p:pic>
        <p:nvPicPr>
          <p:cNvPr id="19" name="Picture 18"/>
          <p:cNvPicPr>
            <a:picLocks noChangeAspect="1"/>
          </p:cNvPicPr>
          <p:nvPr/>
        </p:nvPicPr>
        <p:blipFill>
          <a:blip r:embed="rId4"/>
          <a:stretch>
            <a:fillRect/>
          </a:stretch>
        </p:blipFill>
        <p:spPr>
          <a:xfrm>
            <a:off x="3045453" y="3116105"/>
            <a:ext cx="4829487" cy="1778427"/>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5"/>
          <a:stretch>
            <a:fillRect/>
          </a:stretch>
        </p:blipFill>
        <p:spPr>
          <a:xfrm>
            <a:off x="3012088" y="5383353"/>
            <a:ext cx="5065405" cy="112474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1769255" y="5363305"/>
            <a:ext cx="1223861" cy="830997"/>
          </a:xfrm>
          <a:prstGeom prst="rect">
            <a:avLst/>
          </a:prstGeom>
          <a:noFill/>
        </p:spPr>
        <p:txBody>
          <a:bodyPr wrap="none" rtlCol="0">
            <a:spAutoFit/>
          </a:bodyPr>
          <a:lstStyle/>
          <a:p>
            <a:pPr algn="ctr"/>
            <a:r>
              <a:rPr lang="en-US" sz="1600" dirty="0" err="1"/>
              <a:t>Dalal</a:t>
            </a:r>
            <a:r>
              <a:rPr lang="en-US" sz="1600" dirty="0"/>
              <a:t>, </a:t>
            </a:r>
            <a:r>
              <a:rPr lang="en-US" sz="1600" dirty="0" err="1"/>
              <a:t>Triggs</a:t>
            </a:r>
            <a:r>
              <a:rPr lang="en-US" sz="1600" dirty="0"/>
              <a:t> </a:t>
            </a:r>
          </a:p>
          <a:p>
            <a:pPr algn="ctr"/>
            <a:r>
              <a:rPr lang="en-US" sz="1600" dirty="0"/>
              <a:t>(2005)</a:t>
            </a:r>
          </a:p>
          <a:p>
            <a:pPr algn="ctr"/>
            <a:r>
              <a:rPr lang="en-US" sz="1600" dirty="0"/>
              <a:t>cit. &gt; 10000</a:t>
            </a:r>
          </a:p>
        </p:txBody>
      </p:sp>
      <p:pic>
        <p:nvPicPr>
          <p:cNvPr id="22" name="Picture 21"/>
          <p:cNvPicPr>
            <a:picLocks noChangeAspect="1"/>
          </p:cNvPicPr>
          <p:nvPr/>
        </p:nvPicPr>
        <p:blipFill rotWithShape="1">
          <a:blip r:embed="rId6"/>
          <a:srcRect l="105" t="13325"/>
          <a:stretch/>
        </p:blipFill>
        <p:spPr>
          <a:xfrm>
            <a:off x="7843020" y="1253811"/>
            <a:ext cx="2656992" cy="1339988"/>
          </a:xfrm>
          <a:prstGeom prst="rect">
            <a:avLst/>
          </a:prstGeom>
          <a:effectLst>
            <a:outerShdw blurRad="63500" sx="102000" sy="102000" algn="ctr" rotWithShape="0">
              <a:prstClr val="black">
                <a:alpha val="40000"/>
              </a:prstClr>
            </a:outerShdw>
          </a:effectLst>
        </p:spPr>
      </p:pic>
      <p:pic>
        <p:nvPicPr>
          <p:cNvPr id="23" name="Picture 22"/>
          <p:cNvPicPr>
            <a:picLocks noChangeAspect="1"/>
          </p:cNvPicPr>
          <p:nvPr/>
        </p:nvPicPr>
        <p:blipFill>
          <a:blip r:embed="rId7"/>
          <a:stretch>
            <a:fillRect/>
          </a:stretch>
        </p:blipFill>
        <p:spPr>
          <a:xfrm>
            <a:off x="7996368" y="3450541"/>
            <a:ext cx="2535312" cy="918188"/>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8"/>
          <a:stretch>
            <a:fillRect/>
          </a:stretch>
        </p:blipFill>
        <p:spPr>
          <a:xfrm>
            <a:off x="8191124" y="4888211"/>
            <a:ext cx="2340557" cy="1770927"/>
          </a:xfrm>
          <a:prstGeom prst="rect">
            <a:avLst/>
          </a:prstGeom>
          <a:effectLst>
            <a:outerShdw blurRad="63500" sx="102000" sy="102000" algn="ctr" rotWithShape="0">
              <a:prstClr val="black">
                <a:alpha val="40000"/>
              </a:prstClr>
            </a:outerShdw>
          </a:effectLst>
        </p:spPr>
      </p:pic>
      <p:cxnSp>
        <p:nvCxnSpPr>
          <p:cNvPr id="3" name="Straight Arrow Connector 2"/>
          <p:cNvCxnSpPr/>
          <p:nvPr/>
        </p:nvCxnSpPr>
        <p:spPr>
          <a:xfrm>
            <a:off x="1756323" y="1452341"/>
            <a:ext cx="0" cy="49761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661081" y="1807221"/>
            <a:ext cx="190500" cy="190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5" name="Oval 24"/>
          <p:cNvSpPr/>
          <p:nvPr/>
        </p:nvSpPr>
        <p:spPr>
          <a:xfrm>
            <a:off x="1657553" y="3723089"/>
            <a:ext cx="190500" cy="190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6" name="Oval 25"/>
          <p:cNvSpPr/>
          <p:nvPr/>
        </p:nvSpPr>
        <p:spPr>
          <a:xfrm>
            <a:off x="1657553" y="5678427"/>
            <a:ext cx="190500" cy="190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6"/>
          <p:cNvSpPr/>
          <p:nvPr/>
        </p:nvSpPr>
        <p:spPr>
          <a:xfrm>
            <a:off x="1452071" y="1108427"/>
            <a:ext cx="601447" cy="338554"/>
          </a:xfrm>
          <a:prstGeom prst="rect">
            <a:avLst/>
          </a:prstGeom>
        </p:spPr>
        <p:txBody>
          <a:bodyPr wrap="none">
            <a:spAutoFit/>
          </a:bodyPr>
          <a:lstStyle/>
          <a:p>
            <a:pPr algn="ctr"/>
            <a:r>
              <a:rPr lang="en-US" sz="1600" dirty="0"/>
              <a:t>2000</a:t>
            </a:r>
          </a:p>
        </p:txBody>
      </p:sp>
      <p:sp>
        <p:nvSpPr>
          <p:cNvPr id="27" name="Rectangle 26"/>
          <p:cNvSpPr/>
          <p:nvPr/>
        </p:nvSpPr>
        <p:spPr>
          <a:xfrm>
            <a:off x="1452071" y="6373667"/>
            <a:ext cx="601447" cy="338554"/>
          </a:xfrm>
          <a:prstGeom prst="rect">
            <a:avLst/>
          </a:prstGeom>
        </p:spPr>
        <p:txBody>
          <a:bodyPr wrap="none">
            <a:spAutoFit/>
          </a:bodyPr>
          <a:lstStyle/>
          <a:p>
            <a:pPr algn="ctr"/>
            <a:r>
              <a:rPr lang="en-US" sz="1600" dirty="0"/>
              <a:t>2005</a:t>
            </a:r>
          </a:p>
        </p:txBody>
      </p:sp>
    </p:spTree>
    <p:extLst>
      <p:ext uri="{BB962C8B-B14F-4D97-AF65-F5344CB8AC3E}">
        <p14:creationId xmlns:p14="http://schemas.microsoft.com/office/powerpoint/2010/main" val="22657968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auto">
          <a:xfrm>
            <a:off x="1" y="1174177"/>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a:solidFill>
                  <a:srgbClr val="00A499"/>
                </a:solidFill>
              </a:rPr>
              <a:t>Haar</a:t>
            </a:r>
            <a:r>
              <a:rPr lang="en-US" sz="3200" b="1" dirty="0">
                <a:solidFill>
                  <a:srgbClr val="00A499"/>
                </a:solidFill>
              </a:rPr>
              <a:t> Wavelet-based Descriptors</a:t>
            </a:r>
            <a:r>
              <a:rPr lang="en-US" sz="3200" dirty="0">
                <a:solidFill>
                  <a:srgbClr val="00A499"/>
                </a:solidFill>
              </a:rPr>
              <a:t> </a:t>
            </a:r>
            <a:br>
              <a:rPr lang="en-US" sz="3200" dirty="0">
                <a:solidFill>
                  <a:srgbClr val="00A499"/>
                </a:solidFill>
              </a:rPr>
            </a:br>
            <a:endParaRPr lang="cs-CZ" sz="3200" b="1" dirty="0">
              <a:solidFill>
                <a:srgbClr val="00A499"/>
              </a:solidFill>
            </a:endParaRPr>
          </a:p>
        </p:txBody>
      </p:sp>
      <p:sp>
        <p:nvSpPr>
          <p:cNvPr id="10" name="Rectangle 9"/>
          <p:cNvSpPr/>
          <p:nvPr/>
        </p:nvSpPr>
        <p:spPr>
          <a:xfrm>
            <a:off x="1864805" y="1422601"/>
            <a:ext cx="7837635" cy="872162"/>
          </a:xfrm>
          <a:prstGeom prst="rect">
            <a:avLst/>
          </a:prstGeom>
        </p:spPr>
        <p:txBody>
          <a:bodyPr wrap="square">
            <a:spAutoFit/>
          </a:bodyPr>
          <a:lstStyle/>
          <a:p>
            <a:pPr>
              <a:lnSpc>
                <a:spcPct val="90000"/>
              </a:lnSpc>
            </a:pPr>
            <a:r>
              <a:rPr lang="en-US" sz="2667" dirty="0"/>
              <a:t>	</a:t>
            </a:r>
          </a:p>
          <a:p>
            <a:pPr marL="914320" lvl="1" indent="-457155">
              <a:buFont typeface="Wingdings" panose="05000000000000000000" pitchFamily="2" charset="2"/>
              <a:buChar char="§"/>
            </a:pPr>
            <a:endParaRPr lang="en-US" sz="2667" dirty="0"/>
          </a:p>
        </p:txBody>
      </p:sp>
      <p:sp>
        <p:nvSpPr>
          <p:cNvPr id="7" name="Rectangle 6"/>
          <p:cNvSpPr/>
          <p:nvPr/>
        </p:nvSpPr>
        <p:spPr>
          <a:xfrm>
            <a:off x="99532" y="2076254"/>
            <a:ext cx="11646352" cy="4791183"/>
          </a:xfrm>
          <a:prstGeom prst="rect">
            <a:avLst/>
          </a:prstGeom>
        </p:spPr>
        <p:txBody>
          <a:bodyPr wrap="square">
            <a:spAutoFit/>
          </a:bodyPr>
          <a:lstStyle/>
          <a:p>
            <a:pPr marL="914365" lvl="1" indent="-457200">
              <a:buFont typeface="Arial" panose="020B0604020202020204" pitchFamily="34" charset="0"/>
              <a:buChar char="•"/>
            </a:pPr>
            <a:r>
              <a:rPr lang="en-US" sz="2800" dirty="0"/>
              <a:t>The main idea behind the </a:t>
            </a:r>
            <a:r>
              <a:rPr lang="en-US" sz="2800" dirty="0" err="1"/>
              <a:t>Haar</a:t>
            </a:r>
            <a:r>
              <a:rPr lang="en-US" sz="2800" dirty="0"/>
              <a:t>-like features is that the features can encode the differences of mean intensities between the rectangular areas. For instance, in the </a:t>
            </a:r>
            <a:r>
              <a:rPr lang="en-US" sz="2800" dirty="0" smtClean="0"/>
              <a:t>problem of </a:t>
            </a:r>
            <a:r>
              <a:rPr lang="en-US" sz="2800" dirty="0"/>
              <a:t>face detection, the regions around the eyes are lighter than the areas of the eyes; </a:t>
            </a:r>
            <a:r>
              <a:rPr lang="en-US" sz="2800" dirty="0" smtClean="0"/>
              <a:t>the regions </a:t>
            </a:r>
            <a:r>
              <a:rPr lang="en-US" sz="2800" dirty="0"/>
              <a:t>bellow or on top of eyes have different intensities that the eyes themselves. </a:t>
            </a:r>
            <a:endParaRPr lang="en-US" sz="2800" dirty="0" smtClean="0"/>
          </a:p>
          <a:p>
            <a:pPr marL="457165" lvl="1"/>
            <a:endParaRPr lang="en-US" sz="2800" dirty="0"/>
          </a:p>
          <a:p>
            <a:pPr marL="914365" lvl="1" indent="-457200">
              <a:buFont typeface="Arial" panose="020B0604020202020204" pitchFamily="34" charset="0"/>
              <a:buChar char="•"/>
            </a:pPr>
            <a:r>
              <a:rPr lang="en-US" sz="2800" dirty="0" smtClean="0"/>
              <a:t>These specific </a:t>
            </a:r>
            <a:r>
              <a:rPr lang="en-US" sz="2800" dirty="0"/>
              <a:t>characteristics can be simply encoded by one two-rectangular feature, and </a:t>
            </a:r>
            <a:r>
              <a:rPr lang="en-US" sz="2800" dirty="0" smtClean="0"/>
              <a:t>the value </a:t>
            </a:r>
            <a:r>
              <a:rPr lang="en-US" sz="2800" dirty="0"/>
              <a:t>of this feature can be calculated as the difference between the sum of the </a:t>
            </a:r>
            <a:r>
              <a:rPr lang="en-US" sz="2800" dirty="0" smtClean="0"/>
              <a:t>intensities inside </a:t>
            </a:r>
            <a:r>
              <a:rPr lang="en-US" sz="2800" dirty="0"/>
              <a:t>the rectangles.</a:t>
            </a:r>
            <a:r>
              <a:rPr lang="en-US" sz="2800" dirty="0" smtClean="0"/>
              <a:t> </a:t>
            </a:r>
            <a:br>
              <a:rPr lang="en-US" sz="2800" dirty="0" smtClean="0"/>
            </a:br>
            <a:endParaRPr lang="en-US" sz="2667" dirty="0"/>
          </a:p>
          <a:p>
            <a:pPr marL="914320" lvl="1" indent="-457155">
              <a:buFont typeface="Wingdings" panose="05000000000000000000" pitchFamily="2" charset="2"/>
              <a:buChar char="§"/>
            </a:pPr>
            <a:endParaRPr lang="en-US" sz="2667" dirty="0"/>
          </a:p>
        </p:txBody>
      </p:sp>
    </p:spTree>
    <p:extLst>
      <p:ext uri="{BB962C8B-B14F-4D97-AF65-F5344CB8AC3E}">
        <p14:creationId xmlns:p14="http://schemas.microsoft.com/office/powerpoint/2010/main" val="534790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auto">
          <a:xfrm>
            <a:off x="0" y="858089"/>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a:solidFill>
                  <a:srgbClr val="00A499"/>
                </a:solidFill>
              </a:rPr>
              <a:t>Haar</a:t>
            </a:r>
            <a:r>
              <a:rPr lang="en-US" sz="3200" b="1" dirty="0">
                <a:solidFill>
                  <a:srgbClr val="00A499"/>
                </a:solidFill>
              </a:rPr>
              <a:t> Wavelet-based Descriptors</a:t>
            </a:r>
            <a:r>
              <a:rPr lang="en-US" sz="3200" dirty="0">
                <a:solidFill>
                  <a:srgbClr val="00A499"/>
                </a:solidFill>
              </a:rPr>
              <a:t> </a:t>
            </a:r>
            <a:br>
              <a:rPr lang="en-US" sz="3200" dirty="0">
                <a:solidFill>
                  <a:srgbClr val="00A499"/>
                </a:solidFill>
              </a:rPr>
            </a:br>
            <a:endParaRPr lang="cs-CZ" sz="3200" b="1" dirty="0">
              <a:solidFill>
                <a:srgbClr val="00A499"/>
              </a:solidFill>
            </a:endParaRPr>
          </a:p>
        </p:txBody>
      </p:sp>
      <p:sp>
        <p:nvSpPr>
          <p:cNvPr id="10" name="Rectangle 9"/>
          <p:cNvSpPr/>
          <p:nvPr/>
        </p:nvSpPr>
        <p:spPr>
          <a:xfrm>
            <a:off x="1864805" y="1422601"/>
            <a:ext cx="7837635" cy="872162"/>
          </a:xfrm>
          <a:prstGeom prst="rect">
            <a:avLst/>
          </a:prstGeom>
        </p:spPr>
        <p:txBody>
          <a:bodyPr wrap="square">
            <a:spAutoFit/>
          </a:bodyPr>
          <a:lstStyle/>
          <a:p>
            <a:pPr>
              <a:lnSpc>
                <a:spcPct val="90000"/>
              </a:lnSpc>
            </a:pPr>
            <a:r>
              <a:rPr lang="en-US" sz="2667" dirty="0"/>
              <a:t>	</a:t>
            </a:r>
          </a:p>
          <a:p>
            <a:pPr marL="914320" lvl="1" indent="-457155">
              <a:buFont typeface="Wingdings" panose="05000000000000000000" pitchFamily="2" charset="2"/>
              <a:buChar char="§"/>
            </a:pPr>
            <a:endParaRPr lang="en-US" sz="2667" dirty="0"/>
          </a:p>
        </p:txBody>
      </p:sp>
      <p:sp>
        <p:nvSpPr>
          <p:cNvPr id="7" name="Rectangle 6"/>
          <p:cNvSpPr/>
          <p:nvPr/>
        </p:nvSpPr>
        <p:spPr>
          <a:xfrm>
            <a:off x="124470" y="1422601"/>
            <a:ext cx="11646352" cy="6514732"/>
          </a:xfrm>
          <a:prstGeom prst="rect">
            <a:avLst/>
          </a:prstGeom>
        </p:spPr>
        <p:txBody>
          <a:bodyPr wrap="square">
            <a:spAutoFit/>
          </a:bodyPr>
          <a:lstStyle/>
          <a:p>
            <a:pPr marL="914365" lvl="1" indent="-457200">
              <a:buFont typeface="Arial" panose="020B0604020202020204" pitchFamily="34" charset="0"/>
              <a:buChar char="•"/>
            </a:pPr>
            <a:r>
              <a:rPr lang="en-US" sz="2800" dirty="0" smtClean="0"/>
              <a:t>The </a:t>
            </a:r>
            <a:r>
              <a:rPr lang="en-US" sz="2800" dirty="0"/>
              <a:t>paper of Viola and Jones </a:t>
            </a:r>
            <a:r>
              <a:rPr lang="en-US" sz="2800" dirty="0" smtClean="0"/>
              <a:t>contributed </a:t>
            </a:r>
            <a:r>
              <a:rPr lang="en-US" sz="2800" dirty="0"/>
              <a:t>to the popularity of </a:t>
            </a:r>
            <a:r>
              <a:rPr lang="en-US" sz="2800" dirty="0" err="1"/>
              <a:t>Haar</a:t>
            </a:r>
            <a:r>
              <a:rPr lang="en-US" sz="2800" dirty="0"/>
              <a:t>-like features</a:t>
            </a:r>
            <a:r>
              <a:rPr lang="en-US" sz="2800" dirty="0" smtClean="0"/>
              <a:t>. The </a:t>
            </a:r>
            <a:r>
              <a:rPr lang="en-US" sz="2800" dirty="0"/>
              <a:t>authors proposed the object detection framework based on the image </a:t>
            </a:r>
            <a:r>
              <a:rPr lang="en-US" sz="2800" dirty="0" smtClean="0"/>
              <a:t>representation called </a:t>
            </a:r>
            <a:r>
              <a:rPr lang="en-US" sz="2800" dirty="0"/>
              <a:t>the integral image combined with the rectangular features, and the </a:t>
            </a:r>
            <a:r>
              <a:rPr lang="en-US" sz="2800" dirty="0" err="1" smtClean="0"/>
              <a:t>AdaBoost</a:t>
            </a:r>
            <a:r>
              <a:rPr lang="en-US" sz="2800" dirty="0" smtClean="0"/>
              <a:t> algorithm. </a:t>
            </a:r>
          </a:p>
          <a:p>
            <a:pPr marL="457165" lvl="1"/>
            <a:endParaRPr lang="en-US" sz="2800" dirty="0"/>
          </a:p>
          <a:p>
            <a:pPr marL="914365" lvl="1" indent="-457200">
              <a:buFont typeface="Arial" panose="020B0604020202020204" pitchFamily="34" charset="0"/>
              <a:buChar char="•"/>
            </a:pPr>
            <a:r>
              <a:rPr lang="en-US" sz="2800" dirty="0" smtClean="0"/>
              <a:t>With </a:t>
            </a:r>
            <a:r>
              <a:rPr lang="en-US" sz="2800" dirty="0"/>
              <a:t>the use of integral image, the rectangular features are computed</a:t>
            </a:r>
            <a:br>
              <a:rPr lang="en-US" sz="2800" dirty="0"/>
            </a:br>
            <a:r>
              <a:rPr lang="en-US" sz="2800" dirty="0"/>
              <a:t>very quickly. The </a:t>
            </a:r>
            <a:r>
              <a:rPr lang="en-US" sz="2800" dirty="0" err="1"/>
              <a:t>AdaBoost</a:t>
            </a:r>
            <a:r>
              <a:rPr lang="en-US" sz="2800" dirty="0"/>
              <a:t> algorithm helps to select the most important features. </a:t>
            </a:r>
            <a:endParaRPr lang="en-US" sz="2800" dirty="0" smtClean="0"/>
          </a:p>
          <a:p>
            <a:pPr marL="914365" lvl="1" indent="-457200">
              <a:buFont typeface="Arial" panose="020B0604020202020204" pitchFamily="34" charset="0"/>
              <a:buChar char="•"/>
            </a:pPr>
            <a:endParaRPr lang="en-US" sz="2800" dirty="0"/>
          </a:p>
          <a:p>
            <a:pPr marL="914365" lvl="1" indent="-457200">
              <a:buFont typeface="Arial" panose="020B0604020202020204" pitchFamily="34" charset="0"/>
              <a:buChar char="•"/>
            </a:pPr>
            <a:r>
              <a:rPr lang="en-US" sz="2800" dirty="0" smtClean="0"/>
              <a:t>The features </a:t>
            </a:r>
            <a:r>
              <a:rPr lang="en-US" sz="2800" dirty="0"/>
              <a:t>are used to train </a:t>
            </a:r>
            <a:r>
              <a:rPr lang="en-US" sz="2800" dirty="0" err="1"/>
              <a:t>classifers</a:t>
            </a:r>
            <a:r>
              <a:rPr lang="en-US" sz="2800" dirty="0"/>
              <a:t> and the cascade of </a:t>
            </a:r>
            <a:r>
              <a:rPr lang="en-US" sz="2800" dirty="0" err="1"/>
              <a:t>classifers</a:t>
            </a:r>
            <a:r>
              <a:rPr lang="en-US" sz="2800" dirty="0"/>
              <a:t> is used for reducing</a:t>
            </a:r>
            <a:br>
              <a:rPr lang="en-US" sz="2800" dirty="0"/>
            </a:br>
            <a:r>
              <a:rPr lang="en-US" sz="2800" dirty="0"/>
              <a:t>the computational time. </a:t>
            </a:r>
            <a:r>
              <a:rPr lang="en-US" sz="2800" dirty="0" smtClean="0"/>
              <a:t/>
            </a:r>
            <a:br>
              <a:rPr lang="en-US" sz="2800" dirty="0" smtClean="0"/>
            </a:br>
            <a:r>
              <a:rPr lang="en-US" sz="2800" dirty="0" smtClean="0"/>
              <a:t/>
            </a:r>
            <a:br>
              <a:rPr lang="en-US" sz="2800" dirty="0" smtClean="0"/>
            </a:br>
            <a:endParaRPr lang="en-US" sz="2667" dirty="0"/>
          </a:p>
          <a:p>
            <a:pPr marL="914320" lvl="1" indent="-457155">
              <a:buFont typeface="Wingdings" panose="05000000000000000000" pitchFamily="2" charset="2"/>
              <a:buChar char="§"/>
            </a:pPr>
            <a:endParaRPr lang="en-US" sz="2667" dirty="0"/>
          </a:p>
        </p:txBody>
      </p:sp>
    </p:spTree>
    <p:extLst>
      <p:ext uri="{BB962C8B-B14F-4D97-AF65-F5344CB8AC3E}">
        <p14:creationId xmlns:p14="http://schemas.microsoft.com/office/powerpoint/2010/main" val="4058981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auto">
          <a:xfrm>
            <a:off x="0" y="921300"/>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a:solidFill>
                  <a:srgbClr val="00A499"/>
                </a:solidFill>
              </a:rPr>
              <a:t>Haar</a:t>
            </a:r>
            <a:r>
              <a:rPr lang="en-US" sz="3200" b="1" dirty="0">
                <a:solidFill>
                  <a:srgbClr val="00A499"/>
                </a:solidFill>
              </a:rPr>
              <a:t> Wavelet-based Descriptors</a:t>
            </a:r>
            <a:r>
              <a:rPr lang="en-US" sz="3200" dirty="0">
                <a:solidFill>
                  <a:srgbClr val="00A499"/>
                </a:solidFill>
              </a:rPr>
              <a:t> </a:t>
            </a:r>
            <a:br>
              <a:rPr lang="en-US" sz="3200" dirty="0">
                <a:solidFill>
                  <a:srgbClr val="00A499"/>
                </a:solidFill>
              </a:rPr>
            </a:br>
            <a:endParaRPr lang="cs-CZ" sz="3200" b="1" dirty="0">
              <a:solidFill>
                <a:srgbClr val="00A499"/>
              </a:solidFill>
            </a:endParaRPr>
          </a:p>
        </p:txBody>
      </p:sp>
      <p:sp>
        <p:nvSpPr>
          <p:cNvPr id="10" name="Rectangle 9"/>
          <p:cNvSpPr/>
          <p:nvPr/>
        </p:nvSpPr>
        <p:spPr>
          <a:xfrm>
            <a:off x="1864805" y="1422601"/>
            <a:ext cx="7837635" cy="872162"/>
          </a:xfrm>
          <a:prstGeom prst="rect">
            <a:avLst/>
          </a:prstGeom>
        </p:spPr>
        <p:txBody>
          <a:bodyPr wrap="square">
            <a:spAutoFit/>
          </a:bodyPr>
          <a:lstStyle/>
          <a:p>
            <a:pPr>
              <a:lnSpc>
                <a:spcPct val="90000"/>
              </a:lnSpc>
            </a:pPr>
            <a:r>
              <a:rPr lang="en-US" sz="2667" dirty="0"/>
              <a:t>	</a:t>
            </a:r>
          </a:p>
          <a:p>
            <a:pPr marL="914320" lvl="1" indent="-457155">
              <a:buFont typeface="Wingdings" panose="05000000000000000000" pitchFamily="2" charset="2"/>
              <a:buChar char="§"/>
            </a:pPr>
            <a:endParaRPr lang="en-US" sz="2667" dirty="0"/>
          </a:p>
        </p:txBody>
      </p:sp>
      <p:sp>
        <p:nvSpPr>
          <p:cNvPr id="7" name="Rectangle 6"/>
          <p:cNvSpPr/>
          <p:nvPr/>
        </p:nvSpPr>
        <p:spPr>
          <a:xfrm>
            <a:off x="652023" y="1448664"/>
            <a:ext cx="7837635" cy="2144498"/>
          </a:xfrm>
          <a:prstGeom prst="rect">
            <a:avLst/>
          </a:prstGeom>
        </p:spPr>
        <p:txBody>
          <a:bodyPr wrap="square">
            <a:spAutoFit/>
          </a:bodyPr>
          <a:lstStyle/>
          <a:p>
            <a:pPr marL="457155" indent="-457155">
              <a:buFont typeface="Wingdings" panose="05000000000000000000" pitchFamily="2" charset="2"/>
              <a:buChar char="§"/>
            </a:pPr>
            <a:r>
              <a:rPr lang="en-US" sz="2667" dirty="0" smtClean="0"/>
              <a:t>faces have similar properties</a:t>
            </a:r>
          </a:p>
          <a:p>
            <a:pPr marL="914320" lvl="1" indent="-457155">
              <a:buFont typeface="Wingdings" panose="05000000000000000000" pitchFamily="2" charset="2"/>
              <a:buChar char="§"/>
            </a:pPr>
            <a:r>
              <a:rPr lang="en-US" sz="2667" dirty="0" smtClean="0"/>
              <a:t>eye regions are darker than the upper-cheeks</a:t>
            </a:r>
          </a:p>
          <a:p>
            <a:pPr marL="914320" lvl="1" indent="-457155">
              <a:buFont typeface="Wingdings" panose="05000000000000000000" pitchFamily="2" charset="2"/>
              <a:buChar char="§"/>
            </a:pPr>
            <a:r>
              <a:rPr lang="en-US" sz="2667" dirty="0" smtClean="0"/>
              <a:t>the nose bridge region is brighter than the eyes</a:t>
            </a:r>
          </a:p>
          <a:p>
            <a:pPr marL="914320" lvl="1" indent="-457155">
              <a:buFont typeface="Wingdings" panose="05000000000000000000" pitchFamily="2" charset="2"/>
              <a:buChar char="§"/>
            </a:pPr>
            <a:endParaRPr lang="en-US" sz="2667" dirty="0"/>
          </a:p>
          <a:p>
            <a:pPr marL="914320" lvl="1" indent="-457155">
              <a:buFont typeface="Wingdings" panose="05000000000000000000" pitchFamily="2" charset="2"/>
              <a:buChar char="§"/>
            </a:pPr>
            <a:endParaRPr lang="en-US" sz="2667" dirty="0"/>
          </a:p>
        </p:txBody>
      </p:sp>
      <p:pic>
        <p:nvPicPr>
          <p:cNvPr id="1026" name="Picture 2" descr="ha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094" y="2846358"/>
            <a:ext cx="5586564" cy="33954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03094" y="6434437"/>
            <a:ext cx="5217449" cy="297454"/>
          </a:xfrm>
          <a:prstGeom prst="rect">
            <a:avLst/>
          </a:prstGeom>
        </p:spPr>
        <p:txBody>
          <a:bodyPr wrap="square">
            <a:spAutoFit/>
          </a:bodyPr>
          <a:lstStyle/>
          <a:p>
            <a:r>
              <a:rPr lang="en-US" sz="1333" dirty="0"/>
              <a:t>https://docs.opencv.org/3.4.1/d7/d8b/tutorial_py_face_detection.html</a:t>
            </a:r>
          </a:p>
        </p:txBody>
      </p:sp>
    </p:spTree>
    <p:extLst>
      <p:ext uri="{BB962C8B-B14F-4D97-AF65-F5344CB8AC3E}">
        <p14:creationId xmlns:p14="http://schemas.microsoft.com/office/powerpoint/2010/main" val="19310877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auto">
          <a:xfrm>
            <a:off x="1" y="858090"/>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Features</a:t>
            </a:r>
            <a:endParaRPr lang="cs-CZ" sz="1401" b="1" dirty="0">
              <a:solidFill>
                <a:srgbClr val="00A499"/>
              </a:solidFill>
            </a:endParaRPr>
          </a:p>
        </p:txBody>
      </p:sp>
      <p:sp>
        <p:nvSpPr>
          <p:cNvPr id="10" name="Rectangle 9"/>
          <p:cNvSpPr/>
          <p:nvPr/>
        </p:nvSpPr>
        <p:spPr>
          <a:xfrm>
            <a:off x="1864805" y="1422602"/>
            <a:ext cx="7837635" cy="913199"/>
          </a:xfrm>
          <a:prstGeom prst="rect">
            <a:avLst/>
          </a:prstGeom>
        </p:spPr>
        <p:txBody>
          <a:bodyPr wrap="square">
            <a:spAutoFit/>
          </a:bodyPr>
          <a:lstStyle/>
          <a:p>
            <a:pPr marL="457155" indent="-457155">
              <a:buFont typeface="Wingdings" panose="05000000000000000000" pitchFamily="2" charset="2"/>
              <a:buChar char="§"/>
            </a:pPr>
            <a:r>
              <a:rPr lang="en-US" sz="2667" dirty="0"/>
              <a:t>Rectangular features</a:t>
            </a:r>
          </a:p>
          <a:p>
            <a:pPr marL="914320" lvl="1" indent="-457155">
              <a:buFont typeface="Wingdings" panose="05000000000000000000" pitchFamily="2" charset="2"/>
              <a:buChar char="§"/>
            </a:pPr>
            <a:endParaRPr lang="en-US" sz="2667" dirty="0"/>
          </a:p>
        </p:txBody>
      </p:sp>
      <p:pic>
        <p:nvPicPr>
          <p:cNvPr id="3" name="Picture 2"/>
          <p:cNvPicPr>
            <a:picLocks noChangeAspect="1"/>
          </p:cNvPicPr>
          <p:nvPr/>
        </p:nvPicPr>
        <p:blipFill>
          <a:blip r:embed="rId3"/>
          <a:stretch>
            <a:fillRect/>
          </a:stretch>
        </p:blipFill>
        <p:spPr>
          <a:xfrm>
            <a:off x="1637511" y="1935535"/>
            <a:ext cx="8513823" cy="4058756"/>
          </a:xfrm>
          <a:prstGeom prst="rect">
            <a:avLst/>
          </a:prstGeom>
        </p:spPr>
      </p:pic>
      <p:sp>
        <p:nvSpPr>
          <p:cNvPr id="2" name="Rectangle 1"/>
          <p:cNvSpPr/>
          <p:nvPr/>
        </p:nvSpPr>
        <p:spPr>
          <a:xfrm>
            <a:off x="2856655" y="6581001"/>
            <a:ext cx="9335346" cy="276999"/>
          </a:xfrm>
          <a:prstGeom prst="rect">
            <a:avLst/>
          </a:prstGeom>
        </p:spPr>
        <p:txBody>
          <a:bodyPr wrap="square">
            <a:spAutoFit/>
          </a:bodyPr>
          <a:lstStyle/>
          <a:p>
            <a:r>
              <a:rPr lang="en-US" sz="1200" dirty="0">
                <a:solidFill>
                  <a:srgbClr val="000000"/>
                </a:solidFill>
              </a:rPr>
              <a:t>David </a:t>
            </a:r>
            <a:r>
              <a:rPr lang="en-US" sz="1200" dirty="0" err="1" smtClean="0">
                <a:solidFill>
                  <a:srgbClr val="000000"/>
                </a:solidFill>
              </a:rPr>
              <a:t>Gerónimo</a:t>
            </a:r>
            <a:r>
              <a:rPr lang="en-US" sz="1200" dirty="0" smtClean="0"/>
              <a:t>: </a:t>
            </a:r>
            <a:r>
              <a:rPr lang="en-US" sz="1200" dirty="0" err="1" smtClean="0">
                <a:solidFill>
                  <a:srgbClr val="000000"/>
                </a:solidFill>
              </a:rPr>
              <a:t>Haar</a:t>
            </a:r>
            <a:r>
              <a:rPr lang="en-US" sz="1200" dirty="0" smtClean="0">
                <a:solidFill>
                  <a:srgbClr val="000000"/>
                </a:solidFill>
              </a:rPr>
              <a:t>-like Features and Integral </a:t>
            </a:r>
            <a:r>
              <a:rPr lang="en-US" sz="1200" dirty="0">
                <a:solidFill>
                  <a:srgbClr val="000000"/>
                </a:solidFill>
              </a:rPr>
              <a:t>Image </a:t>
            </a:r>
            <a:r>
              <a:rPr lang="en-US" sz="1200" dirty="0" smtClean="0">
                <a:solidFill>
                  <a:srgbClr val="000000"/>
                </a:solidFill>
              </a:rPr>
              <a:t>Representation, Master </a:t>
            </a:r>
            <a:r>
              <a:rPr lang="en-US" sz="1200" dirty="0">
                <a:solidFill>
                  <a:srgbClr val="000000"/>
                </a:solidFill>
              </a:rPr>
              <a:t>in Computer Vision and Artificial </a:t>
            </a:r>
            <a:r>
              <a:rPr lang="en-US" sz="1200" dirty="0" smtClean="0">
                <a:solidFill>
                  <a:srgbClr val="000000"/>
                </a:solidFill>
              </a:rPr>
              <a:t>Intelligence, 18th </a:t>
            </a:r>
            <a:r>
              <a:rPr lang="en-US" sz="1200" dirty="0">
                <a:solidFill>
                  <a:srgbClr val="000000"/>
                </a:solidFill>
              </a:rPr>
              <a:t>December </a:t>
            </a:r>
            <a:r>
              <a:rPr lang="en-US" sz="1200" dirty="0" smtClean="0">
                <a:solidFill>
                  <a:srgbClr val="000000"/>
                </a:solidFill>
              </a:rPr>
              <a:t>2009</a:t>
            </a:r>
            <a:endParaRPr lang="en-US" dirty="0"/>
          </a:p>
        </p:txBody>
      </p:sp>
    </p:spTree>
    <p:extLst>
      <p:ext uri="{BB962C8B-B14F-4D97-AF65-F5344CB8AC3E}">
        <p14:creationId xmlns:p14="http://schemas.microsoft.com/office/powerpoint/2010/main" val="2622929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7531" y="1654937"/>
            <a:ext cx="8463801" cy="4970205"/>
          </a:xfrm>
          <a:prstGeom prst="rect">
            <a:avLst/>
          </a:prstGeom>
        </p:spPr>
      </p:pic>
      <p:sp>
        <p:nvSpPr>
          <p:cNvPr id="6" name="Rectangle 6"/>
          <p:cNvSpPr>
            <a:spLocks noChangeArrowheads="1"/>
          </p:cNvSpPr>
          <p:nvPr/>
        </p:nvSpPr>
        <p:spPr bwMode="auto">
          <a:xfrm>
            <a:off x="1" y="858090"/>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Features</a:t>
            </a:r>
            <a:endParaRPr lang="cs-CZ" sz="1401" b="1" dirty="0">
              <a:solidFill>
                <a:srgbClr val="00A499"/>
              </a:solidFill>
            </a:endParaRPr>
          </a:p>
        </p:txBody>
      </p:sp>
      <p:sp>
        <p:nvSpPr>
          <p:cNvPr id="4" name="Rectangle 3"/>
          <p:cNvSpPr/>
          <p:nvPr/>
        </p:nvSpPr>
        <p:spPr>
          <a:xfrm>
            <a:off x="2856655" y="6581001"/>
            <a:ext cx="9335346" cy="276999"/>
          </a:xfrm>
          <a:prstGeom prst="rect">
            <a:avLst/>
          </a:prstGeom>
        </p:spPr>
        <p:txBody>
          <a:bodyPr wrap="square">
            <a:spAutoFit/>
          </a:bodyPr>
          <a:lstStyle/>
          <a:p>
            <a:r>
              <a:rPr lang="en-US" sz="1200" dirty="0">
                <a:solidFill>
                  <a:srgbClr val="000000"/>
                </a:solidFill>
              </a:rPr>
              <a:t>David </a:t>
            </a:r>
            <a:r>
              <a:rPr lang="en-US" sz="1200" dirty="0" err="1" smtClean="0">
                <a:solidFill>
                  <a:srgbClr val="000000"/>
                </a:solidFill>
              </a:rPr>
              <a:t>Gerónimo</a:t>
            </a:r>
            <a:r>
              <a:rPr lang="en-US" sz="1200" dirty="0" smtClean="0"/>
              <a:t>: </a:t>
            </a:r>
            <a:r>
              <a:rPr lang="en-US" sz="1200" dirty="0" err="1" smtClean="0">
                <a:solidFill>
                  <a:srgbClr val="000000"/>
                </a:solidFill>
              </a:rPr>
              <a:t>Haar</a:t>
            </a:r>
            <a:r>
              <a:rPr lang="en-US" sz="1200" dirty="0" smtClean="0">
                <a:solidFill>
                  <a:srgbClr val="000000"/>
                </a:solidFill>
              </a:rPr>
              <a:t>-like Features and Integral </a:t>
            </a:r>
            <a:r>
              <a:rPr lang="en-US" sz="1200" dirty="0">
                <a:solidFill>
                  <a:srgbClr val="000000"/>
                </a:solidFill>
              </a:rPr>
              <a:t>Image </a:t>
            </a:r>
            <a:r>
              <a:rPr lang="en-US" sz="1200" dirty="0" smtClean="0">
                <a:solidFill>
                  <a:srgbClr val="000000"/>
                </a:solidFill>
              </a:rPr>
              <a:t>Representation, Master </a:t>
            </a:r>
            <a:r>
              <a:rPr lang="en-US" sz="1200" dirty="0">
                <a:solidFill>
                  <a:srgbClr val="000000"/>
                </a:solidFill>
              </a:rPr>
              <a:t>in Computer Vision and Artificial </a:t>
            </a:r>
            <a:r>
              <a:rPr lang="en-US" sz="1200" dirty="0" smtClean="0">
                <a:solidFill>
                  <a:srgbClr val="000000"/>
                </a:solidFill>
              </a:rPr>
              <a:t>Intelligence, 18th </a:t>
            </a:r>
            <a:r>
              <a:rPr lang="en-US" sz="1200" dirty="0">
                <a:solidFill>
                  <a:srgbClr val="000000"/>
                </a:solidFill>
              </a:rPr>
              <a:t>December </a:t>
            </a:r>
            <a:r>
              <a:rPr lang="en-US" sz="1200" dirty="0" smtClean="0">
                <a:solidFill>
                  <a:srgbClr val="000000"/>
                </a:solidFill>
              </a:rPr>
              <a:t>2009</a:t>
            </a:r>
            <a:endParaRPr lang="en-US" dirty="0"/>
          </a:p>
        </p:txBody>
      </p:sp>
    </p:spTree>
    <p:extLst>
      <p:ext uri="{BB962C8B-B14F-4D97-AF65-F5344CB8AC3E}">
        <p14:creationId xmlns:p14="http://schemas.microsoft.com/office/powerpoint/2010/main" val="24631373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auto">
          <a:xfrm>
            <a:off x="7205148" y="227013"/>
            <a:ext cx="770829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a:solidFill>
                  <a:srgbClr val="00A499"/>
                </a:solidFill>
                <a:cs typeface="Arial" panose="020B0604020202020204" pitchFamily="34" charset="0"/>
              </a:rPr>
              <a:t>Face Detection</a:t>
            </a:r>
            <a:endParaRPr lang="cs-CZ" sz="1401" b="1" dirty="0">
              <a:solidFill>
                <a:srgbClr val="00A499"/>
              </a:solidFill>
            </a:endParaRPr>
          </a:p>
        </p:txBody>
      </p:sp>
      <p:pic>
        <p:nvPicPr>
          <p:cNvPr id="3" name="Picture 2"/>
          <p:cNvPicPr>
            <a:picLocks noChangeAspect="1"/>
          </p:cNvPicPr>
          <p:nvPr/>
        </p:nvPicPr>
        <p:blipFill>
          <a:blip r:embed="rId3"/>
          <a:stretch>
            <a:fillRect/>
          </a:stretch>
        </p:blipFill>
        <p:spPr>
          <a:xfrm>
            <a:off x="3886545" y="3029027"/>
            <a:ext cx="3637783" cy="3445151"/>
          </a:xfrm>
          <a:prstGeom prst="rect">
            <a:avLst/>
          </a:prstGeom>
        </p:spPr>
      </p:pic>
      <p:sp>
        <p:nvSpPr>
          <p:cNvPr id="7" name="Rectangle 6"/>
          <p:cNvSpPr/>
          <p:nvPr/>
        </p:nvSpPr>
        <p:spPr>
          <a:xfrm>
            <a:off x="1896064" y="1188140"/>
            <a:ext cx="7837635" cy="1734064"/>
          </a:xfrm>
          <a:prstGeom prst="rect">
            <a:avLst/>
          </a:prstGeom>
        </p:spPr>
        <p:txBody>
          <a:bodyPr wrap="square">
            <a:spAutoFit/>
          </a:bodyPr>
          <a:lstStyle/>
          <a:p>
            <a:pPr marL="457177" indent="-457177">
              <a:buFont typeface="Wingdings" panose="05000000000000000000" pitchFamily="2" charset="2"/>
              <a:buChar char="§"/>
            </a:pPr>
            <a:r>
              <a:rPr lang="en-US" sz="2667" dirty="0"/>
              <a:t>24x24 sub-window </a:t>
            </a:r>
            <a:r>
              <a:rPr lang="en-US" sz="2667" dirty="0" err="1"/>
              <a:t>aprox</a:t>
            </a:r>
            <a:r>
              <a:rPr lang="en-US" sz="2667" dirty="0"/>
              <a:t>. 160,000 rectangular features</a:t>
            </a:r>
          </a:p>
          <a:p>
            <a:pPr marL="457177" indent="-457177">
              <a:buFont typeface="Wingdings" panose="05000000000000000000" pitchFamily="2" charset="2"/>
              <a:buChar char="§"/>
            </a:pPr>
            <a:r>
              <a:rPr lang="en-US" sz="2667" dirty="0"/>
              <a:t>How speed the computational speed?</a:t>
            </a:r>
          </a:p>
          <a:p>
            <a:pPr marL="914365" lvl="1" indent="-457177">
              <a:buFont typeface="Wingdings" panose="05000000000000000000" pitchFamily="2" charset="2"/>
              <a:buChar char="§"/>
            </a:pPr>
            <a:r>
              <a:rPr lang="en-US" sz="2667" dirty="0"/>
              <a:t>decrease memory accesses</a:t>
            </a:r>
          </a:p>
        </p:txBody>
      </p:sp>
      <p:sp>
        <p:nvSpPr>
          <p:cNvPr id="5" name="Rectangle 4"/>
          <p:cNvSpPr/>
          <p:nvPr/>
        </p:nvSpPr>
        <p:spPr>
          <a:xfrm>
            <a:off x="2856655" y="6581001"/>
            <a:ext cx="9335346" cy="276999"/>
          </a:xfrm>
          <a:prstGeom prst="rect">
            <a:avLst/>
          </a:prstGeom>
        </p:spPr>
        <p:txBody>
          <a:bodyPr wrap="square">
            <a:spAutoFit/>
          </a:bodyPr>
          <a:lstStyle/>
          <a:p>
            <a:r>
              <a:rPr lang="en-US" sz="1200" dirty="0">
                <a:solidFill>
                  <a:srgbClr val="000000"/>
                </a:solidFill>
              </a:rPr>
              <a:t>David </a:t>
            </a:r>
            <a:r>
              <a:rPr lang="en-US" sz="1200" dirty="0" err="1" smtClean="0">
                <a:solidFill>
                  <a:srgbClr val="000000"/>
                </a:solidFill>
              </a:rPr>
              <a:t>Gerónimo</a:t>
            </a:r>
            <a:r>
              <a:rPr lang="en-US" sz="1200" dirty="0" smtClean="0"/>
              <a:t>: </a:t>
            </a:r>
            <a:r>
              <a:rPr lang="en-US" sz="1200" dirty="0" err="1" smtClean="0">
                <a:solidFill>
                  <a:srgbClr val="000000"/>
                </a:solidFill>
              </a:rPr>
              <a:t>Haar</a:t>
            </a:r>
            <a:r>
              <a:rPr lang="en-US" sz="1200" dirty="0" smtClean="0">
                <a:solidFill>
                  <a:srgbClr val="000000"/>
                </a:solidFill>
              </a:rPr>
              <a:t>-like Features and Integral </a:t>
            </a:r>
            <a:r>
              <a:rPr lang="en-US" sz="1200" dirty="0">
                <a:solidFill>
                  <a:srgbClr val="000000"/>
                </a:solidFill>
              </a:rPr>
              <a:t>Image </a:t>
            </a:r>
            <a:r>
              <a:rPr lang="en-US" sz="1200" dirty="0" smtClean="0">
                <a:solidFill>
                  <a:srgbClr val="000000"/>
                </a:solidFill>
              </a:rPr>
              <a:t>Representation, Master </a:t>
            </a:r>
            <a:r>
              <a:rPr lang="en-US" sz="1200" dirty="0">
                <a:solidFill>
                  <a:srgbClr val="000000"/>
                </a:solidFill>
              </a:rPr>
              <a:t>in Computer Vision and Artificial </a:t>
            </a:r>
            <a:r>
              <a:rPr lang="en-US" sz="1200" dirty="0" smtClean="0">
                <a:solidFill>
                  <a:srgbClr val="000000"/>
                </a:solidFill>
              </a:rPr>
              <a:t>Intelligence, 18th </a:t>
            </a:r>
            <a:r>
              <a:rPr lang="en-US" sz="1200" dirty="0">
                <a:solidFill>
                  <a:srgbClr val="000000"/>
                </a:solidFill>
              </a:rPr>
              <a:t>December </a:t>
            </a:r>
            <a:r>
              <a:rPr lang="en-US" sz="1200" dirty="0" smtClean="0">
                <a:solidFill>
                  <a:srgbClr val="000000"/>
                </a:solidFill>
              </a:rPr>
              <a:t>2009</a:t>
            </a:r>
            <a:endParaRPr lang="en-US" dirty="0"/>
          </a:p>
        </p:txBody>
      </p:sp>
    </p:spTree>
    <p:extLst>
      <p:ext uri="{BB962C8B-B14F-4D97-AF65-F5344CB8AC3E}">
        <p14:creationId xmlns:p14="http://schemas.microsoft.com/office/powerpoint/2010/main" val="24038377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auto">
          <a:xfrm>
            <a:off x="0" y="1200863"/>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Integral Image</a:t>
            </a:r>
            <a:endParaRPr lang="cs-CZ" sz="1401" b="1" dirty="0">
              <a:solidFill>
                <a:srgbClr val="00A499"/>
              </a:solidFill>
            </a:endParaRPr>
          </a:p>
        </p:txBody>
      </p:sp>
      <p:pic>
        <p:nvPicPr>
          <p:cNvPr id="8" name="obrázek 31"/>
          <p:cNvPicPr/>
          <p:nvPr/>
        </p:nvPicPr>
        <p:blipFill>
          <a:blip r:embed="rId3" cstate="print"/>
          <a:srcRect/>
          <a:stretch>
            <a:fillRect/>
          </a:stretch>
        </p:blipFill>
        <p:spPr bwMode="auto">
          <a:xfrm>
            <a:off x="2443032" y="2268141"/>
            <a:ext cx="6749736" cy="2584276"/>
          </a:xfrm>
          <a:prstGeom prst="rect">
            <a:avLst/>
          </a:prstGeom>
          <a:noFill/>
          <a:ln w="9525">
            <a:noFill/>
            <a:miter lim="800000"/>
            <a:headEnd/>
            <a:tailEnd/>
          </a:ln>
        </p:spPr>
      </p:pic>
      <p:sp>
        <p:nvSpPr>
          <p:cNvPr id="9" name="Rectangle 8"/>
          <p:cNvSpPr/>
          <p:nvPr/>
        </p:nvSpPr>
        <p:spPr>
          <a:xfrm>
            <a:off x="2051985" y="4852417"/>
            <a:ext cx="3483183" cy="502766"/>
          </a:xfrm>
          <a:prstGeom prst="rect">
            <a:avLst/>
          </a:prstGeom>
        </p:spPr>
        <p:txBody>
          <a:bodyPr wrap="square">
            <a:spAutoFit/>
          </a:bodyPr>
          <a:lstStyle/>
          <a:p>
            <a:pPr lvl="1"/>
            <a:r>
              <a:rPr lang="en-US" sz="2667" dirty="0"/>
              <a:t>Original image </a:t>
            </a:r>
            <a:r>
              <a:rPr lang="en-US" sz="2667" i="1" dirty="0"/>
              <a:t>(</a:t>
            </a:r>
            <a:r>
              <a:rPr lang="en-US" sz="2667" i="1" dirty="0" err="1"/>
              <a:t>i</a:t>
            </a:r>
            <a:r>
              <a:rPr lang="en-US" sz="2667" i="1" dirty="0"/>
              <a:t>)</a:t>
            </a:r>
          </a:p>
        </p:txBody>
      </p:sp>
      <p:sp>
        <p:nvSpPr>
          <p:cNvPr id="10" name="Rectangle 9"/>
          <p:cNvSpPr/>
          <p:nvPr/>
        </p:nvSpPr>
        <p:spPr>
          <a:xfrm>
            <a:off x="6262693" y="4852417"/>
            <a:ext cx="3321123" cy="502766"/>
          </a:xfrm>
          <a:prstGeom prst="rect">
            <a:avLst/>
          </a:prstGeom>
        </p:spPr>
        <p:txBody>
          <a:bodyPr wrap="square">
            <a:spAutoFit/>
          </a:bodyPr>
          <a:lstStyle/>
          <a:p>
            <a:pPr lvl="1"/>
            <a:r>
              <a:rPr lang="en-US" sz="2667" dirty="0"/>
              <a:t>Integral image (ii)</a:t>
            </a:r>
          </a:p>
        </p:txBody>
      </p:sp>
    </p:spTree>
    <p:extLst>
      <p:ext uri="{BB962C8B-B14F-4D97-AF65-F5344CB8AC3E}">
        <p14:creationId xmlns:p14="http://schemas.microsoft.com/office/powerpoint/2010/main" val="620045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80032" y="1764060"/>
            <a:ext cx="8645985" cy="4230225"/>
          </a:xfrm>
          <a:prstGeom prst="rect">
            <a:avLst/>
          </a:prstGeom>
        </p:spPr>
      </p:pic>
      <p:sp>
        <p:nvSpPr>
          <p:cNvPr id="6" name="Rectangle 6"/>
          <p:cNvSpPr>
            <a:spLocks noChangeArrowheads="1"/>
          </p:cNvSpPr>
          <p:nvPr/>
        </p:nvSpPr>
        <p:spPr bwMode="auto">
          <a:xfrm>
            <a:off x="0" y="1200863"/>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Integral Image</a:t>
            </a:r>
            <a:endParaRPr lang="cs-CZ" sz="1401" b="1" dirty="0">
              <a:solidFill>
                <a:srgbClr val="00A499"/>
              </a:solidFill>
            </a:endParaRPr>
          </a:p>
        </p:txBody>
      </p:sp>
      <p:sp>
        <p:nvSpPr>
          <p:cNvPr id="4" name="Rectangle 3"/>
          <p:cNvSpPr/>
          <p:nvPr/>
        </p:nvSpPr>
        <p:spPr>
          <a:xfrm>
            <a:off x="2856655" y="6581001"/>
            <a:ext cx="9335346" cy="276999"/>
          </a:xfrm>
          <a:prstGeom prst="rect">
            <a:avLst/>
          </a:prstGeom>
        </p:spPr>
        <p:txBody>
          <a:bodyPr wrap="square">
            <a:spAutoFit/>
          </a:bodyPr>
          <a:lstStyle/>
          <a:p>
            <a:r>
              <a:rPr lang="en-US" sz="1200" dirty="0">
                <a:solidFill>
                  <a:srgbClr val="000000"/>
                </a:solidFill>
              </a:rPr>
              <a:t>David </a:t>
            </a:r>
            <a:r>
              <a:rPr lang="en-US" sz="1200" dirty="0" err="1" smtClean="0">
                <a:solidFill>
                  <a:srgbClr val="000000"/>
                </a:solidFill>
              </a:rPr>
              <a:t>Gerónimo</a:t>
            </a:r>
            <a:r>
              <a:rPr lang="en-US" sz="1200" dirty="0" smtClean="0"/>
              <a:t>: </a:t>
            </a:r>
            <a:r>
              <a:rPr lang="en-US" sz="1200" dirty="0" err="1" smtClean="0">
                <a:solidFill>
                  <a:srgbClr val="000000"/>
                </a:solidFill>
              </a:rPr>
              <a:t>Haar</a:t>
            </a:r>
            <a:r>
              <a:rPr lang="en-US" sz="1200" dirty="0" smtClean="0">
                <a:solidFill>
                  <a:srgbClr val="000000"/>
                </a:solidFill>
              </a:rPr>
              <a:t>-like Features and Integral </a:t>
            </a:r>
            <a:r>
              <a:rPr lang="en-US" sz="1200" dirty="0">
                <a:solidFill>
                  <a:srgbClr val="000000"/>
                </a:solidFill>
              </a:rPr>
              <a:t>Image </a:t>
            </a:r>
            <a:r>
              <a:rPr lang="en-US" sz="1200" dirty="0" smtClean="0">
                <a:solidFill>
                  <a:srgbClr val="000000"/>
                </a:solidFill>
              </a:rPr>
              <a:t>Representation, Master </a:t>
            </a:r>
            <a:r>
              <a:rPr lang="en-US" sz="1200" dirty="0">
                <a:solidFill>
                  <a:srgbClr val="000000"/>
                </a:solidFill>
              </a:rPr>
              <a:t>in Computer Vision and Artificial </a:t>
            </a:r>
            <a:r>
              <a:rPr lang="en-US" sz="1200" dirty="0" smtClean="0">
                <a:solidFill>
                  <a:srgbClr val="000000"/>
                </a:solidFill>
              </a:rPr>
              <a:t>Intelligence, 18th </a:t>
            </a:r>
            <a:r>
              <a:rPr lang="en-US" sz="1200" dirty="0">
                <a:solidFill>
                  <a:srgbClr val="000000"/>
                </a:solidFill>
              </a:rPr>
              <a:t>December </a:t>
            </a:r>
            <a:r>
              <a:rPr lang="en-US" sz="1200" dirty="0" smtClean="0">
                <a:solidFill>
                  <a:srgbClr val="000000"/>
                </a:solidFill>
              </a:rPr>
              <a:t>2009</a:t>
            </a:r>
            <a:endParaRPr lang="en-US" dirty="0"/>
          </a:p>
        </p:txBody>
      </p:sp>
    </p:spTree>
    <p:extLst>
      <p:ext uri="{BB962C8B-B14F-4D97-AF65-F5344CB8AC3E}">
        <p14:creationId xmlns:p14="http://schemas.microsoft.com/office/powerpoint/2010/main" val="34247682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1524001" y="2929193"/>
            <a:ext cx="8643380" cy="1672124"/>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3733" dirty="0" smtClean="0">
                <a:solidFill>
                  <a:srgbClr val="00A499"/>
                </a:solidFill>
                <a:latin typeface="+mn-lt"/>
              </a:rPr>
              <a:t>Object </a:t>
            </a:r>
            <a:r>
              <a:rPr lang="en-US" sz="3733" dirty="0">
                <a:solidFill>
                  <a:srgbClr val="00A499"/>
                </a:solidFill>
                <a:latin typeface="+mn-lt"/>
              </a:rPr>
              <a:t>Detection (Analysis)</a:t>
            </a:r>
          </a:p>
          <a:p>
            <a:pPr algn="ctr" eaLnBrk="1" hangingPunct="1"/>
            <a:r>
              <a:rPr lang="en-US" sz="3733" dirty="0" err="1">
                <a:solidFill>
                  <a:srgbClr val="00A499"/>
                </a:solidFill>
                <a:latin typeface="+mn-lt"/>
              </a:rPr>
              <a:t>Haar</a:t>
            </a:r>
            <a:r>
              <a:rPr lang="en-US" sz="3733" dirty="0">
                <a:solidFill>
                  <a:srgbClr val="00A499"/>
                </a:solidFill>
                <a:latin typeface="+mn-lt"/>
              </a:rPr>
              <a:t>, Integral Image, </a:t>
            </a:r>
            <a:r>
              <a:rPr lang="en-US" sz="3733" dirty="0" err="1">
                <a:solidFill>
                  <a:srgbClr val="00A499"/>
                </a:solidFill>
                <a:latin typeface="+mn-lt"/>
              </a:rPr>
              <a:t>AdaBoost</a:t>
            </a:r>
            <a:endParaRPr lang="en-US" sz="2800" dirty="0">
              <a:solidFill>
                <a:srgbClr val="00A499"/>
              </a:solidFill>
              <a:latin typeface="+mn-lt"/>
            </a:endParaRPr>
          </a:p>
          <a:p>
            <a:pPr algn="ctr" eaLnBrk="1" hangingPunct="1"/>
            <a:endParaRPr lang="en-US" sz="2800" dirty="0"/>
          </a:p>
        </p:txBody>
      </p:sp>
      <p:pic>
        <p:nvPicPr>
          <p:cNvPr id="3" name="Obrázek 116" descr="Obsah obrázku objekt, hodiny, interiér&#10;&#10;&#10;&#10;Popis se vygeneroval automaticky.">
            <a:extLst>
              <a:ext uri="{FF2B5EF4-FFF2-40B4-BE49-F238E27FC236}">
                <a16:creationId xmlns:a16="http://schemas.microsoft.com/office/drawing/2014/main" id="{F769A674-0C2E-6F4A-9D0D-18FAA4C606CF}"/>
              </a:ext>
            </a:extLst>
          </p:cNvPr>
          <p:cNvPicPr>
            <a:picLocks noChangeAspect="1"/>
          </p:cNvPicPr>
          <p:nvPr/>
        </p:nvPicPr>
        <p:blipFill>
          <a:blip r:embed="rId2"/>
          <a:stretch>
            <a:fillRect/>
          </a:stretch>
        </p:blipFill>
        <p:spPr>
          <a:xfrm>
            <a:off x="258386" y="243342"/>
            <a:ext cx="3075018" cy="295794"/>
          </a:xfrm>
          <a:prstGeom prst="rect">
            <a:avLst/>
          </a:prstGeom>
        </p:spPr>
      </p:pic>
      <p:pic>
        <p:nvPicPr>
          <p:cNvPr id="5" name="Obrázek 1" descr="http://www.msmt.cz/uploads/OP_VVV/Pravidla_pro_publicitu/logolinky/Logolink_OP_VVV_hor_barva_cz.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9906" y="-448"/>
            <a:ext cx="3530440" cy="783374"/>
          </a:xfrm>
          <a:prstGeom prst="rect">
            <a:avLst/>
          </a:prstGeom>
          <a:noFill/>
          <a:ln>
            <a:noFill/>
          </a:ln>
        </p:spPr>
      </p:pic>
    </p:spTree>
    <p:extLst>
      <p:ext uri="{BB962C8B-B14F-4D97-AF65-F5344CB8AC3E}">
        <p14:creationId xmlns:p14="http://schemas.microsoft.com/office/powerpoint/2010/main" val="2276201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65203" y="1751584"/>
            <a:ext cx="8286124" cy="4137152"/>
          </a:xfrm>
          <a:prstGeom prst="rect">
            <a:avLst/>
          </a:prstGeom>
        </p:spPr>
      </p:pic>
      <p:sp>
        <p:nvSpPr>
          <p:cNvPr id="5" name="Rectangle 6"/>
          <p:cNvSpPr>
            <a:spLocks noChangeArrowheads="1"/>
          </p:cNvSpPr>
          <p:nvPr/>
        </p:nvSpPr>
        <p:spPr bwMode="auto">
          <a:xfrm>
            <a:off x="0" y="1200863"/>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Integral Image</a:t>
            </a:r>
            <a:endParaRPr lang="cs-CZ" sz="1401" b="1" dirty="0">
              <a:solidFill>
                <a:srgbClr val="00A499"/>
              </a:solidFill>
            </a:endParaRPr>
          </a:p>
        </p:txBody>
      </p:sp>
      <p:sp>
        <p:nvSpPr>
          <p:cNvPr id="4" name="Rectangle 3"/>
          <p:cNvSpPr/>
          <p:nvPr/>
        </p:nvSpPr>
        <p:spPr>
          <a:xfrm>
            <a:off x="2856655" y="6581001"/>
            <a:ext cx="9335346" cy="276999"/>
          </a:xfrm>
          <a:prstGeom prst="rect">
            <a:avLst/>
          </a:prstGeom>
        </p:spPr>
        <p:txBody>
          <a:bodyPr wrap="square">
            <a:spAutoFit/>
          </a:bodyPr>
          <a:lstStyle/>
          <a:p>
            <a:r>
              <a:rPr lang="en-US" sz="1200" dirty="0">
                <a:solidFill>
                  <a:srgbClr val="000000"/>
                </a:solidFill>
              </a:rPr>
              <a:t>David </a:t>
            </a:r>
            <a:r>
              <a:rPr lang="en-US" sz="1200" dirty="0" err="1" smtClean="0">
                <a:solidFill>
                  <a:srgbClr val="000000"/>
                </a:solidFill>
              </a:rPr>
              <a:t>Gerónimo</a:t>
            </a:r>
            <a:r>
              <a:rPr lang="en-US" sz="1200" dirty="0" smtClean="0"/>
              <a:t>: </a:t>
            </a:r>
            <a:r>
              <a:rPr lang="en-US" sz="1200" dirty="0" err="1" smtClean="0">
                <a:solidFill>
                  <a:srgbClr val="000000"/>
                </a:solidFill>
              </a:rPr>
              <a:t>Haar</a:t>
            </a:r>
            <a:r>
              <a:rPr lang="en-US" sz="1200" dirty="0" smtClean="0">
                <a:solidFill>
                  <a:srgbClr val="000000"/>
                </a:solidFill>
              </a:rPr>
              <a:t>-like Features and Integral </a:t>
            </a:r>
            <a:r>
              <a:rPr lang="en-US" sz="1200" dirty="0">
                <a:solidFill>
                  <a:srgbClr val="000000"/>
                </a:solidFill>
              </a:rPr>
              <a:t>Image </a:t>
            </a:r>
            <a:r>
              <a:rPr lang="en-US" sz="1200" dirty="0" smtClean="0">
                <a:solidFill>
                  <a:srgbClr val="000000"/>
                </a:solidFill>
              </a:rPr>
              <a:t>Representation, Master </a:t>
            </a:r>
            <a:r>
              <a:rPr lang="en-US" sz="1200" dirty="0">
                <a:solidFill>
                  <a:srgbClr val="000000"/>
                </a:solidFill>
              </a:rPr>
              <a:t>in Computer Vision and Artificial </a:t>
            </a:r>
            <a:r>
              <a:rPr lang="en-US" sz="1200" dirty="0" smtClean="0">
                <a:solidFill>
                  <a:srgbClr val="000000"/>
                </a:solidFill>
              </a:rPr>
              <a:t>Intelligence, 18th </a:t>
            </a:r>
            <a:r>
              <a:rPr lang="en-US" sz="1200" dirty="0">
                <a:solidFill>
                  <a:srgbClr val="000000"/>
                </a:solidFill>
              </a:rPr>
              <a:t>December </a:t>
            </a:r>
            <a:r>
              <a:rPr lang="en-US" sz="1200" dirty="0" smtClean="0">
                <a:solidFill>
                  <a:srgbClr val="000000"/>
                </a:solidFill>
              </a:rPr>
              <a:t>2009</a:t>
            </a:r>
            <a:endParaRPr lang="en-US" dirty="0"/>
          </a:p>
        </p:txBody>
      </p:sp>
    </p:spTree>
    <p:extLst>
      <p:ext uri="{BB962C8B-B14F-4D97-AF65-F5344CB8AC3E}">
        <p14:creationId xmlns:p14="http://schemas.microsoft.com/office/powerpoint/2010/main" val="35432157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60940" y="1931046"/>
            <a:ext cx="8967392" cy="3335897"/>
          </a:xfrm>
          <a:prstGeom prst="rect">
            <a:avLst/>
          </a:prstGeom>
        </p:spPr>
      </p:pic>
      <p:sp>
        <p:nvSpPr>
          <p:cNvPr id="7" name="Rectangle 6"/>
          <p:cNvSpPr>
            <a:spLocks noChangeArrowheads="1"/>
          </p:cNvSpPr>
          <p:nvPr/>
        </p:nvSpPr>
        <p:spPr bwMode="auto">
          <a:xfrm>
            <a:off x="0" y="1200863"/>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Integral Image</a:t>
            </a:r>
            <a:endParaRPr lang="cs-CZ" sz="1401" b="1" dirty="0">
              <a:solidFill>
                <a:srgbClr val="00A499"/>
              </a:solidFill>
            </a:endParaRPr>
          </a:p>
        </p:txBody>
      </p:sp>
      <p:sp>
        <p:nvSpPr>
          <p:cNvPr id="5" name="Rectangle 4"/>
          <p:cNvSpPr/>
          <p:nvPr/>
        </p:nvSpPr>
        <p:spPr>
          <a:xfrm>
            <a:off x="2856655" y="6581001"/>
            <a:ext cx="9335346" cy="276999"/>
          </a:xfrm>
          <a:prstGeom prst="rect">
            <a:avLst/>
          </a:prstGeom>
        </p:spPr>
        <p:txBody>
          <a:bodyPr wrap="square">
            <a:spAutoFit/>
          </a:bodyPr>
          <a:lstStyle/>
          <a:p>
            <a:r>
              <a:rPr lang="en-US" sz="1200" dirty="0">
                <a:solidFill>
                  <a:srgbClr val="000000"/>
                </a:solidFill>
              </a:rPr>
              <a:t>David </a:t>
            </a:r>
            <a:r>
              <a:rPr lang="en-US" sz="1200" dirty="0" err="1" smtClean="0">
                <a:solidFill>
                  <a:srgbClr val="000000"/>
                </a:solidFill>
              </a:rPr>
              <a:t>Gerónimo</a:t>
            </a:r>
            <a:r>
              <a:rPr lang="en-US" sz="1200" dirty="0" smtClean="0"/>
              <a:t>: </a:t>
            </a:r>
            <a:r>
              <a:rPr lang="en-US" sz="1200" dirty="0" err="1" smtClean="0">
                <a:solidFill>
                  <a:srgbClr val="000000"/>
                </a:solidFill>
              </a:rPr>
              <a:t>Haar</a:t>
            </a:r>
            <a:r>
              <a:rPr lang="en-US" sz="1200" dirty="0" smtClean="0">
                <a:solidFill>
                  <a:srgbClr val="000000"/>
                </a:solidFill>
              </a:rPr>
              <a:t>-like Features and Integral </a:t>
            </a:r>
            <a:r>
              <a:rPr lang="en-US" sz="1200" dirty="0">
                <a:solidFill>
                  <a:srgbClr val="000000"/>
                </a:solidFill>
              </a:rPr>
              <a:t>Image </a:t>
            </a:r>
            <a:r>
              <a:rPr lang="en-US" sz="1200" dirty="0" smtClean="0">
                <a:solidFill>
                  <a:srgbClr val="000000"/>
                </a:solidFill>
              </a:rPr>
              <a:t>Representation, Master </a:t>
            </a:r>
            <a:r>
              <a:rPr lang="en-US" sz="1200" dirty="0">
                <a:solidFill>
                  <a:srgbClr val="000000"/>
                </a:solidFill>
              </a:rPr>
              <a:t>in Computer Vision and Artificial </a:t>
            </a:r>
            <a:r>
              <a:rPr lang="en-US" sz="1200" dirty="0" smtClean="0">
                <a:solidFill>
                  <a:srgbClr val="000000"/>
                </a:solidFill>
              </a:rPr>
              <a:t>Intelligence, 18th </a:t>
            </a:r>
            <a:r>
              <a:rPr lang="en-US" sz="1200" dirty="0">
                <a:solidFill>
                  <a:srgbClr val="000000"/>
                </a:solidFill>
              </a:rPr>
              <a:t>December </a:t>
            </a:r>
            <a:r>
              <a:rPr lang="en-US" sz="1200" dirty="0" smtClean="0">
                <a:solidFill>
                  <a:srgbClr val="000000"/>
                </a:solidFill>
              </a:rPr>
              <a:t>2009</a:t>
            </a:r>
            <a:endParaRPr lang="en-US" dirty="0"/>
          </a:p>
        </p:txBody>
      </p:sp>
    </p:spTree>
    <p:extLst>
      <p:ext uri="{BB962C8B-B14F-4D97-AF65-F5344CB8AC3E}">
        <p14:creationId xmlns:p14="http://schemas.microsoft.com/office/powerpoint/2010/main" val="17164104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31629" y="1607525"/>
            <a:ext cx="8741073" cy="4244636"/>
          </a:xfrm>
          <a:prstGeom prst="rect">
            <a:avLst/>
          </a:prstGeom>
        </p:spPr>
      </p:pic>
      <p:sp>
        <p:nvSpPr>
          <p:cNvPr id="5" name="Rectangle 6"/>
          <p:cNvSpPr>
            <a:spLocks noChangeArrowheads="1"/>
          </p:cNvSpPr>
          <p:nvPr/>
        </p:nvSpPr>
        <p:spPr bwMode="auto">
          <a:xfrm>
            <a:off x="0" y="1200863"/>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Integral Image</a:t>
            </a:r>
            <a:endParaRPr lang="cs-CZ" sz="1401" b="1" dirty="0">
              <a:solidFill>
                <a:srgbClr val="00A499"/>
              </a:solidFill>
            </a:endParaRPr>
          </a:p>
        </p:txBody>
      </p:sp>
      <p:sp>
        <p:nvSpPr>
          <p:cNvPr id="4" name="Rectangle 3"/>
          <p:cNvSpPr/>
          <p:nvPr/>
        </p:nvSpPr>
        <p:spPr>
          <a:xfrm>
            <a:off x="2856655" y="6581001"/>
            <a:ext cx="9335346" cy="276999"/>
          </a:xfrm>
          <a:prstGeom prst="rect">
            <a:avLst/>
          </a:prstGeom>
        </p:spPr>
        <p:txBody>
          <a:bodyPr wrap="square">
            <a:spAutoFit/>
          </a:bodyPr>
          <a:lstStyle/>
          <a:p>
            <a:r>
              <a:rPr lang="en-US" sz="1200" dirty="0">
                <a:solidFill>
                  <a:srgbClr val="000000"/>
                </a:solidFill>
              </a:rPr>
              <a:t>David </a:t>
            </a:r>
            <a:r>
              <a:rPr lang="en-US" sz="1200" dirty="0" err="1" smtClean="0">
                <a:solidFill>
                  <a:srgbClr val="000000"/>
                </a:solidFill>
              </a:rPr>
              <a:t>Gerónimo</a:t>
            </a:r>
            <a:r>
              <a:rPr lang="en-US" sz="1200" dirty="0" smtClean="0"/>
              <a:t>: </a:t>
            </a:r>
            <a:r>
              <a:rPr lang="en-US" sz="1200" dirty="0" err="1" smtClean="0">
                <a:solidFill>
                  <a:srgbClr val="000000"/>
                </a:solidFill>
              </a:rPr>
              <a:t>Haar</a:t>
            </a:r>
            <a:r>
              <a:rPr lang="en-US" sz="1200" dirty="0" smtClean="0">
                <a:solidFill>
                  <a:srgbClr val="000000"/>
                </a:solidFill>
              </a:rPr>
              <a:t>-like Features and Integral </a:t>
            </a:r>
            <a:r>
              <a:rPr lang="en-US" sz="1200" dirty="0">
                <a:solidFill>
                  <a:srgbClr val="000000"/>
                </a:solidFill>
              </a:rPr>
              <a:t>Image </a:t>
            </a:r>
            <a:r>
              <a:rPr lang="en-US" sz="1200" dirty="0" smtClean="0">
                <a:solidFill>
                  <a:srgbClr val="000000"/>
                </a:solidFill>
              </a:rPr>
              <a:t>Representation, Master </a:t>
            </a:r>
            <a:r>
              <a:rPr lang="en-US" sz="1200" dirty="0">
                <a:solidFill>
                  <a:srgbClr val="000000"/>
                </a:solidFill>
              </a:rPr>
              <a:t>in Computer Vision and Artificial </a:t>
            </a:r>
            <a:r>
              <a:rPr lang="en-US" sz="1200" dirty="0" smtClean="0">
                <a:solidFill>
                  <a:srgbClr val="000000"/>
                </a:solidFill>
              </a:rPr>
              <a:t>Intelligence, 18th </a:t>
            </a:r>
            <a:r>
              <a:rPr lang="en-US" sz="1200" dirty="0">
                <a:solidFill>
                  <a:srgbClr val="000000"/>
                </a:solidFill>
              </a:rPr>
              <a:t>December </a:t>
            </a:r>
            <a:r>
              <a:rPr lang="en-US" sz="1200" dirty="0" smtClean="0">
                <a:solidFill>
                  <a:srgbClr val="000000"/>
                </a:solidFill>
              </a:rPr>
              <a:t>2009</a:t>
            </a:r>
            <a:endParaRPr lang="en-US" dirty="0"/>
          </a:p>
        </p:txBody>
      </p:sp>
    </p:spTree>
    <p:extLst>
      <p:ext uri="{BB962C8B-B14F-4D97-AF65-F5344CB8AC3E}">
        <p14:creationId xmlns:p14="http://schemas.microsoft.com/office/powerpoint/2010/main" val="38321459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ultiply 2"/>
          <p:cNvSpPr/>
          <p:nvPr/>
        </p:nvSpPr>
        <p:spPr>
          <a:xfrm>
            <a:off x="6837683" y="5941544"/>
            <a:ext cx="877824" cy="84124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solidFill>
                <a:schemeClr val="tx2">
                  <a:lumMod val="60000"/>
                  <a:lumOff val="40000"/>
                </a:schemeClr>
              </a:solidFill>
            </a:endParaRPr>
          </a:p>
        </p:txBody>
      </p:sp>
      <p:sp>
        <p:nvSpPr>
          <p:cNvPr id="9" name="Multiply 8"/>
          <p:cNvSpPr/>
          <p:nvPr/>
        </p:nvSpPr>
        <p:spPr>
          <a:xfrm>
            <a:off x="4734065" y="5941544"/>
            <a:ext cx="877824" cy="841248"/>
          </a:xfrm>
          <a:prstGeom prst="mathMultiply">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400">
              <a:solidFill>
                <a:schemeClr val="tx2">
                  <a:lumMod val="60000"/>
                  <a:lumOff val="40000"/>
                </a:schemeClr>
              </a:solidFill>
            </a:endParaRPr>
          </a:p>
        </p:txBody>
      </p:sp>
      <p:pic>
        <p:nvPicPr>
          <p:cNvPr id="8" name="obrázek 33"/>
          <p:cNvPicPr/>
          <p:nvPr/>
        </p:nvPicPr>
        <p:blipFill>
          <a:blip r:embed="rId3" cstate="print"/>
          <a:srcRect/>
          <a:stretch>
            <a:fillRect/>
          </a:stretch>
        </p:blipFill>
        <p:spPr bwMode="auto">
          <a:xfrm>
            <a:off x="4269248" y="4073494"/>
            <a:ext cx="3860789" cy="1868057"/>
          </a:xfrm>
          <a:prstGeom prst="rect">
            <a:avLst/>
          </a:prstGeom>
          <a:noFill/>
          <a:ln w="9525">
            <a:noFill/>
            <a:miter lim="800000"/>
            <a:headEnd/>
            <a:tailEnd/>
          </a:ln>
        </p:spPr>
      </p:pic>
      <p:pic>
        <p:nvPicPr>
          <p:cNvPr id="10" name="Picture 14" descr="D:\skola\parkoviste\adaboost\animation\features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997" y="1502989"/>
            <a:ext cx="1707444" cy="241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D:\skola\parkoviste\adaboost\animation\features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7179" y="1502988"/>
            <a:ext cx="1700400" cy="241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6"/>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1205106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3"/>
          <p:cNvSpPr>
            <a:spLocks noChangeArrowheads="1"/>
          </p:cNvSpPr>
          <p:nvPr/>
        </p:nvSpPr>
        <p:spPr bwMode="auto">
          <a:xfrm>
            <a:off x="1780038" y="3069155"/>
            <a:ext cx="8510017" cy="3047181"/>
          </a:xfrm>
          <a:prstGeom prst="rect">
            <a:avLst/>
          </a:prstGeom>
          <a:noFill/>
          <a:ln w="9525">
            <a:noFill/>
            <a:miter lim="800000"/>
            <a:headEnd/>
            <a:tailEnd/>
          </a:ln>
        </p:spPr>
        <p:txBody>
          <a:bodyPr wrap="square">
            <a:spAutoFit/>
          </a:bodyPr>
          <a:lstStyle/>
          <a:p>
            <a:pPr marL="457233" lvl="1" indent="-457200">
              <a:buFont typeface="Arial" panose="020B0604020202020204" pitchFamily="34" charset="0"/>
              <a:buChar char="•"/>
              <a:defRPr/>
            </a:pPr>
            <a:r>
              <a:rPr lang="en-US" sz="2800" dirty="0" smtClean="0"/>
              <a:t>weak </a:t>
            </a:r>
            <a:r>
              <a:rPr lang="en-US" sz="2800" dirty="0"/>
              <a:t>classifier  -  each single rectangle feature (features as weak classifiers)</a:t>
            </a:r>
          </a:p>
          <a:p>
            <a:pPr lvl="1" indent="-457167">
              <a:buFont typeface="Wingdings" panose="05000000000000000000" pitchFamily="2" charset="2"/>
              <a:buChar char="§"/>
              <a:defRPr/>
            </a:pPr>
            <a:endParaRPr lang="en-US" sz="2667" dirty="0"/>
          </a:p>
          <a:p>
            <a:pPr marL="457233" lvl="1" indent="-457200">
              <a:buFont typeface="Arial" panose="020B0604020202020204" pitchFamily="34" charset="0"/>
              <a:buChar char="•"/>
              <a:defRPr/>
            </a:pPr>
            <a:r>
              <a:rPr lang="en-US" sz="2800" dirty="0"/>
              <a:t>during each iteration, each example/image receives a weight determining its importance</a:t>
            </a:r>
          </a:p>
          <a:p>
            <a:pPr lvl="1" indent="-457167">
              <a:buFont typeface="Wingdings" panose="05000000000000000000" pitchFamily="2" charset="2"/>
              <a:buChar char="§"/>
              <a:defRPr/>
            </a:pPr>
            <a:endParaRPr lang="en-US" sz="2667" dirty="0"/>
          </a:p>
          <a:p>
            <a:pPr marL="457167" indent="-457167">
              <a:buFont typeface="Wingdings" panose="05000000000000000000" pitchFamily="2" charset="2"/>
              <a:buChar char="§"/>
              <a:defRPr/>
            </a:pPr>
            <a:endParaRPr lang="en-US" sz="2667" dirty="0"/>
          </a:p>
        </p:txBody>
      </p:sp>
      <p:sp>
        <p:nvSpPr>
          <p:cNvPr id="13" name="Obdélník 13"/>
          <p:cNvSpPr>
            <a:spLocks noChangeArrowheads="1"/>
          </p:cNvSpPr>
          <p:nvPr/>
        </p:nvSpPr>
        <p:spPr bwMode="auto">
          <a:xfrm>
            <a:off x="1780038" y="1454163"/>
            <a:ext cx="8741665" cy="1384995"/>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defRPr/>
            </a:pPr>
            <a:r>
              <a:rPr lang="en-US" sz="2800" dirty="0" err="1"/>
              <a:t>AdaBoost</a:t>
            </a:r>
            <a:r>
              <a:rPr lang="en-US" sz="2800" dirty="0"/>
              <a:t> (Adaptive Boost) is an iterative learning algorithm to construct a “strong” classifier as a linear combination of  weighted simple “weak” classifiers</a:t>
            </a:r>
          </a:p>
        </p:txBody>
      </p:sp>
      <p:sp>
        <p:nvSpPr>
          <p:cNvPr id="6" name="Rectangle 6"/>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3766981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296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AdaBoost starts with a uniform distribution of “weights” over training examples.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 "/>
            </a:pPr>
            <a:r>
              <a:rPr lang="en-US" altLang="zh-CN" sz="1867" b="0" smtClean="0">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b="0" smtClean="0">
                <a:latin typeface="Arial Unicode MS" panose="020B0604020202020204" pitchFamily="34" charset="-128"/>
                <a:ea typeface="Arial Unicode MS" panose="020B0604020202020204" pitchFamily="34" charset="-128"/>
                <a:cs typeface="Times New Roman" panose="02020603050405020304" pitchFamily="18" charset="0"/>
              </a:rPr>
              <a:t>                                      </a:t>
            </a:r>
            <a:br>
              <a:rPr lang="en-US" altLang="zh-CN" sz="1867" b="0" smtClean="0">
                <a:latin typeface="Arial Unicode MS" panose="020B0604020202020204" pitchFamily="34" charset="-128"/>
                <a:ea typeface="Arial Unicode MS" panose="020B0604020202020204" pitchFamily="34" charset="-128"/>
                <a:cs typeface="Times New Roman" panose="02020603050405020304" pitchFamily="18" charset="0"/>
              </a:rPr>
            </a:br>
            <a:r>
              <a:rPr lang="en-US" altLang="zh-CN" sz="1867" b="0" smtClean="0">
                <a:latin typeface="Arial Unicode MS" panose="020B0604020202020204" pitchFamily="34" charset="-128"/>
                <a:ea typeface="Arial Unicode MS" panose="020B0604020202020204" pitchFamily="34" charset="-128"/>
                <a:cs typeface="Times New Roman" panose="02020603050405020304" pitchFamily="18" charset="0"/>
              </a:rPr>
              <a:t>                                         </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 "/>
            </a:pPr>
            <a:r>
              <a:rPr lang="en-US" altLang="zh-CN" sz="1867" b="0" smtClean="0">
                <a:latin typeface="Arial Unicode MS" panose="020B0604020202020204" pitchFamily="34" charset="-128"/>
                <a:ea typeface="SimSun" panose="02010600030101010101" pitchFamily="2" charset="-122"/>
                <a:cs typeface="Arial Unicode MS" panose="020B0604020202020204" pitchFamily="34" charset="-128"/>
              </a:rPr>
              <a:t>                                      </a:t>
            </a:r>
            <a:br>
              <a:rPr lang="en-US" altLang="zh-CN" sz="1867" b="0" smtClean="0">
                <a:latin typeface="Arial Unicode MS" panose="020B0604020202020204" pitchFamily="34" charset="-128"/>
                <a:ea typeface="SimSun" panose="02010600030101010101" pitchFamily="2" charset="-122"/>
                <a:cs typeface="Arial Unicode MS" panose="020B0604020202020204" pitchFamily="34" charset="-128"/>
              </a:rPr>
            </a:br>
            <a:r>
              <a:rPr lang="en-US" altLang="zh-CN" sz="1867" b="0" smtClean="0">
                <a:latin typeface="Arial Unicode MS" panose="020B0604020202020204" pitchFamily="34" charset="-128"/>
                <a:ea typeface="SimSun" panose="02010600030101010101" pitchFamily="2" charset="-122"/>
                <a:cs typeface="Arial Unicode MS" panose="020B0604020202020204" pitchFamily="34" charset="-128"/>
              </a:rPr>
              <a:t>                                 </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 "/>
            </a:pPr>
            <a:r>
              <a:rPr lang="en-US" altLang="zh-CN" sz="1867" b="0" smtClean="0">
                <a:latin typeface="Arial Unicode MS" panose="020B0604020202020204" pitchFamily="34" charset="-128"/>
                <a:ea typeface="SimSun" panose="02010600030101010101" pitchFamily="2" charset="-122"/>
                <a:cs typeface="Arial Unicode MS" panose="020B0604020202020204" pitchFamily="34" charset="-128"/>
              </a:rPr>
              <a:t>         </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pic>
        <p:nvPicPr>
          <p:cNvPr id="5" name="Picture 7" descr=" 4956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133919942"/>
      </p:ext>
    </p:extLst>
  </p:cSld>
  <p:clrMapOvr>
    <a:masterClrMapping/>
  </p:clrMapOvr>
  <p:transition spd="med">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296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AdaBoost starts with a uniform distribution of “weights” over training examples.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b="0"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Select the classifier with the lowest weighted error (i.e. a “weak” classifier)</a:t>
            </a:r>
            <a:endPar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 "/>
            </a:pPr>
            <a:r>
              <a:rPr lang="en-US" altLang="zh-CN" sz="1867" b="0" smtClean="0">
                <a:latin typeface="Arial Unicode MS" panose="020B0604020202020204" pitchFamily="34" charset="-128"/>
                <a:ea typeface="SimSun" panose="02010600030101010101" pitchFamily="2" charset="-122"/>
                <a:cs typeface="Arial Unicode MS" panose="020B0604020202020204" pitchFamily="34" charset="-128"/>
              </a:rPr>
              <a:t>                                      </a:t>
            </a:r>
            <a:br>
              <a:rPr lang="en-US" altLang="zh-CN" sz="1867" b="0" smtClean="0">
                <a:latin typeface="Arial Unicode MS" panose="020B0604020202020204" pitchFamily="34" charset="-128"/>
                <a:ea typeface="SimSun" panose="02010600030101010101" pitchFamily="2" charset="-122"/>
                <a:cs typeface="Arial Unicode MS" panose="020B0604020202020204" pitchFamily="34" charset="-128"/>
              </a:rPr>
            </a:br>
            <a:r>
              <a:rPr lang="en-US" altLang="zh-CN" sz="1867" b="0" smtClean="0">
                <a:latin typeface="Arial Unicode MS" panose="020B0604020202020204" pitchFamily="34" charset="-128"/>
                <a:ea typeface="SimSun" panose="02010600030101010101" pitchFamily="2" charset="-122"/>
                <a:cs typeface="Arial Unicode MS" panose="020B0604020202020204" pitchFamily="34" charset="-128"/>
              </a:rPr>
              <a:t>                                 </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 "/>
            </a:pPr>
            <a:r>
              <a:rPr lang="en-US" altLang="zh-CN" sz="1867" b="0" smtClean="0">
                <a:latin typeface="Arial Unicode MS" panose="020B0604020202020204" pitchFamily="34" charset="-128"/>
                <a:ea typeface="SimSun" panose="02010600030101010101" pitchFamily="2" charset="-122"/>
                <a:cs typeface="Arial Unicode MS" panose="020B0604020202020204" pitchFamily="34" charset="-128"/>
              </a:rPr>
              <a:t>         </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pic>
        <p:nvPicPr>
          <p:cNvPr id="6" name="Picture 8" descr=" 4956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8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2354354403"/>
      </p:ext>
    </p:extLst>
  </p:cSld>
  <p:clrMapOvr>
    <a:masterClrMapping/>
  </p:clrMapOvr>
  <p:transition spd="med">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296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AdaBoost starts with a uniform distribution of “weights” over training examples.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b="0"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Select the classifier with the lowest weighted error (i.e. a “weak” classifier)</a:t>
            </a:r>
            <a:endPar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Increase the weights on the training examples that were misclassified.</a:t>
            </a: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 "/>
            </a:pPr>
            <a:r>
              <a:rPr lang="en-US" altLang="zh-CN" sz="1867" b="0" smtClean="0">
                <a:latin typeface="Arial Unicode MS" panose="020B0604020202020204" pitchFamily="34" charset="-128"/>
                <a:ea typeface="SimSun" panose="02010600030101010101" pitchFamily="2" charset="-122"/>
                <a:cs typeface="Arial Unicode MS" panose="020B0604020202020204" pitchFamily="34" charset="-128"/>
              </a:rPr>
              <a:t>         </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pic>
        <p:nvPicPr>
          <p:cNvPr id="7" name="Picture 6" descr=" 4956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2156862584"/>
      </p:ext>
    </p:extLst>
  </p:cSld>
  <p:clrMapOvr>
    <a:masterClrMapping/>
  </p:clrMapOvr>
  <p:transition spd="med">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296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AdaBoost starts with a uniform distribution of “weights” over training examples.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b="0"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Select the classifier with the lowest weighted error (i.e. a “weak” classifier)</a:t>
            </a:r>
            <a:endPar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Increase the weights on the training examples that were misclassified.</a:t>
            </a: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 "/>
            </a:pPr>
            <a:r>
              <a:rPr lang="en-US" altLang="zh-CN" sz="1867" b="0" smtClean="0">
                <a:latin typeface="Arial Unicode MS" panose="020B0604020202020204" pitchFamily="34" charset="-128"/>
                <a:ea typeface="SimSun" panose="02010600030101010101" pitchFamily="2" charset="-122"/>
                <a:cs typeface="Arial Unicode MS" panose="020B0604020202020204" pitchFamily="34" charset="-128"/>
              </a:rPr>
              <a:t>         </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pic>
        <p:nvPicPr>
          <p:cNvPr id="6" name="Picture 11" descr=" 4956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759542449"/>
      </p:ext>
    </p:extLst>
  </p:cSld>
  <p:clrMapOvr>
    <a:masterClrMapping/>
  </p:clrMapOvr>
  <p:transition spd="med">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325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AdaBoost starts with a uniform distribution of “weights” over training examples.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b="0"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Select the classifier with the lowest weighted error (i.e. a “weak” classifier)</a:t>
            </a:r>
            <a:endPar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Increase the weights on the training examples that were misclassified.</a:t>
            </a: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(Repeat)</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pic>
        <p:nvPicPr>
          <p:cNvPr id="6" name="Picture 11" descr=" 4956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3741409468"/>
      </p:ext>
    </p:extLst>
  </p:cSld>
  <p:clrMapOvr>
    <a:masterClrMapping/>
  </p:clrMapOvr>
  <p:transition spd="med">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00242"/>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smtClean="0">
                <a:solidFill>
                  <a:srgbClr val="00A499"/>
                </a:solidFill>
                <a:cs typeface="Arial" panose="020B0604020202020204" pitchFamily="34" charset="0"/>
              </a:rPr>
              <a:t>What is Object Detection?</a:t>
            </a:r>
            <a:endParaRPr lang="cs-CZ" sz="3200" b="1" dirty="0" smtClean="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5" name="Rectangle 4"/>
          <p:cNvSpPr/>
          <p:nvPr/>
        </p:nvSpPr>
        <p:spPr>
          <a:xfrm>
            <a:off x="620681" y="1928383"/>
            <a:ext cx="11324705" cy="4524315"/>
          </a:xfrm>
          <a:prstGeom prst="rect">
            <a:avLst/>
          </a:prstGeom>
        </p:spPr>
        <p:txBody>
          <a:bodyPr wrap="square">
            <a:spAutoFit/>
          </a:bodyPr>
          <a:lstStyle/>
          <a:p>
            <a:pPr marL="285750" indent="-285750">
              <a:buFont typeface="Arial" panose="020B0604020202020204" pitchFamily="34" charset="0"/>
              <a:buChar char="•"/>
            </a:pPr>
            <a:r>
              <a:rPr lang="en-US" sz="2800" dirty="0">
                <a:solidFill>
                  <a:srgbClr val="000000"/>
                </a:solidFill>
              </a:rPr>
              <a:t>It </a:t>
            </a:r>
            <a:r>
              <a:rPr lang="en-US" sz="2800" dirty="0" smtClean="0">
                <a:solidFill>
                  <a:srgbClr val="000000"/>
                </a:solidFill>
              </a:rPr>
              <a:t>is clear </a:t>
            </a:r>
            <a:r>
              <a:rPr lang="en-US" sz="2800" dirty="0">
                <a:solidFill>
                  <a:srgbClr val="000000"/>
                </a:solidFill>
              </a:rPr>
              <a:t>that the images contain many objects of interest. The goal of the object detection</a:t>
            </a:r>
            <a:br>
              <a:rPr lang="en-US" sz="2800" dirty="0">
                <a:solidFill>
                  <a:srgbClr val="000000"/>
                </a:solidFill>
              </a:rPr>
            </a:br>
            <a:r>
              <a:rPr lang="en-US" sz="2800" dirty="0">
                <a:solidFill>
                  <a:srgbClr val="000000"/>
                </a:solidFill>
              </a:rPr>
              <a:t>systems is to </a:t>
            </a:r>
            <a:r>
              <a:rPr lang="en-US" sz="2800" dirty="0" smtClean="0">
                <a:solidFill>
                  <a:srgbClr val="000000"/>
                </a:solidFill>
              </a:rPr>
              <a:t>find </a:t>
            </a:r>
            <a:r>
              <a:rPr lang="en-US" sz="2800" dirty="0">
                <a:solidFill>
                  <a:srgbClr val="000000"/>
                </a:solidFill>
              </a:rPr>
              <a:t>the location of these objects in the images (e.g. cars, faces, pedestrians</a:t>
            </a:r>
            <a:r>
              <a:rPr lang="en-US" sz="2800" dirty="0" smtClean="0">
                <a:solidFill>
                  <a:srgbClr val="000000"/>
                </a:solidFill>
              </a:rPr>
              <a:t>).</a:t>
            </a:r>
          </a:p>
          <a:p>
            <a:pPr marL="285750" indent="-285750">
              <a:buFont typeface="Arial" panose="020B0604020202020204" pitchFamily="34" charset="0"/>
              <a:buChar char="•"/>
            </a:pPr>
            <a:endParaRPr lang="en-US" sz="2800" dirty="0">
              <a:solidFill>
                <a:srgbClr val="000000"/>
              </a:solidFill>
            </a:endParaRPr>
          </a:p>
          <a:p>
            <a:pPr marL="285750" indent="-285750">
              <a:buFont typeface="Arial" panose="020B0604020202020204" pitchFamily="34" charset="0"/>
              <a:buChar char="•"/>
            </a:pPr>
            <a:r>
              <a:rPr lang="en-US" sz="2800" dirty="0"/>
              <a:t>For example, the vehicle detection systems are crucial for </a:t>
            </a:r>
            <a:r>
              <a:rPr lang="en-US" sz="2800" dirty="0" smtClean="0"/>
              <a:t>traffic </a:t>
            </a:r>
            <a:r>
              <a:rPr lang="en-US" sz="2800" dirty="0"/>
              <a:t>analysis or </a:t>
            </a:r>
            <a:r>
              <a:rPr lang="en-US" sz="2800" dirty="0" smtClean="0"/>
              <a:t>intelligent scheduling</a:t>
            </a:r>
            <a:r>
              <a:rPr lang="en-US" sz="2800" dirty="0"/>
              <a:t>, the people detection systems can be useful for automotive safety, and </a:t>
            </a:r>
            <a:r>
              <a:rPr lang="en-US" sz="2800" dirty="0" smtClean="0"/>
              <a:t>the face </a:t>
            </a:r>
            <a:r>
              <a:rPr lang="en-US" sz="2800" dirty="0"/>
              <a:t>detection systems are a key part of face recognition systems.</a:t>
            </a:r>
            <a:r>
              <a:rPr lang="en-US" sz="2800" dirty="0" smtClean="0"/>
              <a:t> </a:t>
            </a:r>
            <a:r>
              <a:rPr lang="en-US" dirty="0" smtClean="0"/>
              <a:t/>
            </a:r>
            <a:br>
              <a:rPr lang="en-US" dirty="0" smtClean="0"/>
            </a:br>
            <a:r>
              <a:rPr lang="en-US" dirty="0" smtClean="0"/>
              <a:t> </a:t>
            </a:r>
            <a:br>
              <a:rPr lang="en-US" dirty="0" smtClean="0"/>
            </a:br>
            <a:endParaRPr lang="en-US" dirty="0"/>
          </a:p>
        </p:txBody>
      </p:sp>
      <p:sp>
        <p:nvSpPr>
          <p:cNvPr id="8" name="Rectangle 7"/>
          <p:cNvSpPr/>
          <p:nvPr/>
        </p:nvSpPr>
        <p:spPr>
          <a:xfrm>
            <a:off x="5558444" y="6567662"/>
            <a:ext cx="6736080" cy="461665"/>
          </a:xfrm>
          <a:prstGeom prst="rect">
            <a:avLst/>
          </a:prstGeom>
        </p:spPr>
        <p:txBody>
          <a:bodyPr wrap="square">
            <a:spAutoFit/>
          </a:bodyPr>
          <a:lstStyle/>
          <a:p>
            <a:r>
              <a:rPr lang="en-US" sz="1200" dirty="0" smtClean="0">
                <a:solidFill>
                  <a:srgbClr val="000000"/>
                </a:solidFill>
              </a:rPr>
              <a:t>Radovan </a:t>
            </a:r>
            <a:r>
              <a:rPr lang="en-US" sz="1200" dirty="0" err="1" smtClean="0">
                <a:solidFill>
                  <a:srgbClr val="000000"/>
                </a:solidFill>
              </a:rPr>
              <a:t>Fusek</a:t>
            </a:r>
            <a:r>
              <a:rPr lang="en-US" sz="1200" dirty="0">
                <a:solidFill>
                  <a:srgbClr val="000000"/>
                </a:solidFill>
              </a:rPr>
              <a:t>:</a:t>
            </a:r>
            <a:r>
              <a:rPr lang="en-US" sz="1200" dirty="0" smtClean="0">
                <a:solidFill>
                  <a:srgbClr val="000000"/>
                </a:solidFill>
              </a:rPr>
              <a:t> Descriptors </a:t>
            </a:r>
            <a:r>
              <a:rPr lang="en-US" sz="1200" dirty="0">
                <a:solidFill>
                  <a:srgbClr val="000000"/>
                </a:solidFill>
              </a:rPr>
              <a:t>for Object Detection in </a:t>
            </a:r>
            <a:r>
              <a:rPr lang="en-US" sz="1200" dirty="0" smtClean="0">
                <a:solidFill>
                  <a:srgbClr val="000000"/>
                </a:solidFill>
              </a:rPr>
              <a:t>Image Recognition, </a:t>
            </a:r>
            <a:r>
              <a:rPr lang="en-US" sz="1200" dirty="0" err="1"/>
              <a:t>Philosophiæ</a:t>
            </a:r>
            <a:r>
              <a:rPr lang="en-US" sz="1200" dirty="0"/>
              <a:t> Doctor </a:t>
            </a:r>
            <a:r>
              <a:rPr lang="en-US" sz="1200" dirty="0" smtClean="0"/>
              <a:t>Thesis, 2016 </a:t>
            </a:r>
            <a:br>
              <a:rPr lang="en-US" sz="1200" dirty="0" smtClean="0"/>
            </a:br>
            <a:endParaRPr lang="en-US" sz="1200" dirty="0"/>
          </a:p>
        </p:txBody>
      </p:sp>
    </p:spTree>
    <p:extLst>
      <p:ext uri="{BB962C8B-B14F-4D97-AF65-F5344CB8AC3E}">
        <p14:creationId xmlns:p14="http://schemas.microsoft.com/office/powerpoint/2010/main" val="2569145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296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AdaBoost starts with a uniform distribution of “weights” over training examples.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Select the classifier with the lowest weighted error (i.e. a “weak” classifier)</a:t>
            </a:r>
            <a:endPar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Increase the weights on the training examples that were misclassified.</a:t>
            </a: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(Repeat)</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pic>
        <p:nvPicPr>
          <p:cNvPr id="7" name="Picture 10" descr=" 4956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8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394004377"/>
      </p:ext>
    </p:extLst>
  </p:cSld>
  <p:clrMapOvr>
    <a:masterClrMapping/>
  </p:clrMapOvr>
  <p:transition spd="med">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319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AdaBoost starts with a uniform distribution of “weights” over training examples.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Select the classifier with the lowest weighted error (i.e. a “weak” classifier)</a:t>
            </a:r>
            <a:endPar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Increase the weights on the training examples that were misclassified.</a:t>
            </a: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(Repeat)</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pic>
        <p:nvPicPr>
          <p:cNvPr id="6" name="Picture 9" descr=" 4956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1129315985"/>
      </p:ext>
    </p:extLst>
  </p:cSld>
  <p:clrMapOvr>
    <a:masterClrMapping/>
  </p:clrMapOvr>
  <p:transition spd="med">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319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AdaBoost starts with a uniform distribution of “weights” over training examples.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Select the classifier with the lowest weighted error (i.e. a “weak” classifier)</a:t>
            </a:r>
            <a:endPar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Increase the weights on the training examples that were misclassified.</a:t>
            </a: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(Repeat)</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pic>
        <p:nvPicPr>
          <p:cNvPr id="7" name="Picture 14" descr=" 4956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1009420604"/>
      </p:ext>
    </p:extLst>
  </p:cSld>
  <p:clrMapOvr>
    <a:masterClrMapping/>
  </p:clrMapOvr>
  <p:transition spd="med">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319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AdaBoost starts with a uniform distribution of “weights” over training examples.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Select the classifier with the lowest weighted error (i.e. a “weak” classifier)</a:t>
            </a:r>
            <a:endPar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Increase the weights on the training examples that were misclassified.</a:t>
            </a: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(Repeat)</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pic>
        <p:nvPicPr>
          <p:cNvPr id="6" name="Picture 15" descr=" 4956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1643063"/>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3850083310"/>
      </p:ext>
    </p:extLst>
  </p:cSld>
  <p:clrMapOvr>
    <a:masterClrMapping/>
  </p:clrMapOvr>
  <p:transition spd="med">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319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AdaBoost starts with a uniform distribution of “weights” over training examples.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Select the classifier with the lowest weighted error (i.e. a “weak” classifier)</a:t>
            </a:r>
            <a:endPar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Increase the weights on the training examples that were misclassified.</a:t>
            </a: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Char char="p"/>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(Repeat)</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pic>
        <p:nvPicPr>
          <p:cNvPr id="7" name="Picture 12" descr=" 4956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3504944489"/>
      </p:ext>
    </p:extLst>
  </p:cSld>
  <p:clrMapOvr>
    <a:masterClrMapping/>
  </p:clrMapOvr>
  <p:transition spd="med">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319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marL="342900" indent="-342900" eaLnBrk="1" hangingPunct="1">
              <a:lnSpc>
                <a:spcPct val="80000"/>
              </a:lnSpc>
              <a:spcBef>
                <a:spcPct val="20000"/>
              </a:spcBef>
              <a:buFont typeface="Wingdings" panose="05000000000000000000" pitchFamily="2" charset="2"/>
              <a:buChar char=" "/>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b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b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b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b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marL="342900" indent="-342900" eaLnBrk="1" hangingPunct="1">
              <a:lnSpc>
                <a:spcPct val="80000"/>
              </a:lnSpc>
              <a:spcBef>
                <a:spcPct val="20000"/>
              </a:spcBef>
              <a:buFont typeface="Wingdings" panose="05000000000000000000" pitchFamily="2" charset="2"/>
              <a:buChar char=" "/>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                                      </a:t>
            </a:r>
            <a:br>
              <a:rPr lang="en-US" altLang="zh-CN" sz="1867"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br>
            <a:r>
              <a:rPr lang="en-US" altLang="zh-CN" sz="1867"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                                         </a:t>
            </a:r>
            <a:endPar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marL="342900" indent="-342900" eaLnBrk="1" hangingPunct="1">
              <a:lnSpc>
                <a:spcPct val="80000"/>
              </a:lnSpc>
              <a:spcBef>
                <a:spcPct val="20000"/>
              </a:spcBef>
              <a:buFont typeface="Wingdings" panose="05000000000000000000" pitchFamily="2" charset="2"/>
              <a:buChar char=" "/>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b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b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b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b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marL="342900" indent="-342900" eaLnBrk="1" hangingPunct="1">
              <a:lnSpc>
                <a:spcPct val="80000"/>
              </a:lnSpc>
              <a:spcBef>
                <a:spcPct val="20000"/>
              </a:spcBef>
              <a:buFont typeface="Wingdings" panose="05000000000000000000" pitchFamily="2" charset="2"/>
              <a:buChar char=" "/>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sp>
        <p:nvSpPr>
          <p:cNvPr id="6" name="Text Box 3" descr=" 495619"/>
          <p:cNvSpPr txBox="1">
            <a:spLocks noChangeArrowheads="1"/>
          </p:cNvSpPr>
          <p:nvPr/>
        </p:nvSpPr>
        <p:spPr bwMode="auto">
          <a:xfrm>
            <a:off x="1935959" y="5171376"/>
            <a:ext cx="4130675" cy="71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Clr>
                <a:schemeClr val="accent2"/>
              </a:buClr>
              <a:buFont typeface="Wingdings" panose="05000000000000000000" pitchFamily="2" charset="2"/>
              <a:buChar char="p"/>
            </a:pPr>
            <a:r>
              <a:rPr lang="en-US" altLang="zh-CN" sz="1600" b="0" dirty="0">
                <a:latin typeface="Arial Unicode MS" panose="020B0604020202020204" pitchFamily="34" charset="-128"/>
                <a:ea typeface="SimSun" panose="02010600030101010101" pitchFamily="2" charset="-122"/>
                <a:cs typeface="Arial Unicode MS" panose="020B0604020202020204" pitchFamily="34" charset="-128"/>
              </a:rPr>
              <a:t> At the end, carefully make a linear combination of the weak </a:t>
            </a:r>
            <a:r>
              <a:rPr lang="en-US" altLang="zh-CN" sz="1867" b="0" dirty="0">
                <a:latin typeface="Arial Unicode MS" panose="020B0604020202020204" pitchFamily="34" charset="-128"/>
                <a:ea typeface="SimSun" panose="02010600030101010101" pitchFamily="2" charset="-122"/>
                <a:cs typeface="Arial Unicode MS" panose="020B0604020202020204" pitchFamily="34" charset="-128"/>
              </a:rPr>
              <a:t>classifiers</a:t>
            </a:r>
            <a:r>
              <a:rPr lang="en-US" altLang="zh-CN" sz="1600" b="0" dirty="0">
                <a:latin typeface="Arial Unicode MS" panose="020B0604020202020204" pitchFamily="34" charset="-128"/>
                <a:ea typeface="SimSun" panose="02010600030101010101" pitchFamily="2" charset="-122"/>
                <a:cs typeface="Arial Unicode MS" panose="020B0604020202020204" pitchFamily="34" charset="-128"/>
              </a:rPr>
              <a:t> obtained at all iterations.</a:t>
            </a:r>
          </a:p>
        </p:txBody>
      </p:sp>
      <p:pic>
        <p:nvPicPr>
          <p:cNvPr id="7" name="Picture 12" descr=" 4956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2011489150"/>
      </p:ext>
    </p:extLst>
  </p:cSld>
  <p:clrMapOvr>
    <a:masterClrMapping/>
  </p:clrMapOvr>
  <p:transition spd="med">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descr=" 495618"/>
          <p:cNvSpPr txBox="1">
            <a:spLocks noChangeArrowheads="1"/>
          </p:cNvSpPr>
          <p:nvPr/>
        </p:nvSpPr>
        <p:spPr bwMode="auto">
          <a:xfrm>
            <a:off x="1961357" y="1752596"/>
            <a:ext cx="4191000" cy="319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marL="342900" indent="-342900" eaLnBrk="1" hangingPunct="1">
              <a:lnSpc>
                <a:spcPct val="80000"/>
              </a:lnSpc>
              <a:spcBef>
                <a:spcPct val="20000"/>
              </a:spcBef>
              <a:buFont typeface="Wingdings" panose="05000000000000000000" pitchFamily="2" charset="2"/>
              <a:buChar char=" "/>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b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b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b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b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marL="342900" indent="-342900" eaLnBrk="1" hangingPunct="1">
              <a:lnSpc>
                <a:spcPct val="80000"/>
              </a:lnSpc>
              <a:spcBef>
                <a:spcPct val="20000"/>
              </a:spcBef>
              <a:buFont typeface="Wingdings" panose="05000000000000000000" pitchFamily="2" charset="2"/>
              <a:buChar char=" "/>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r>
              <a:rPr lang="en-US" altLang="zh-CN" sz="1867"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                                      </a:t>
            </a:r>
            <a:br>
              <a:rPr lang="en-US" altLang="zh-CN" sz="1867"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br>
            <a:r>
              <a:rPr lang="en-US" altLang="zh-CN" sz="1867" smtClean="0">
                <a:solidFill>
                  <a:schemeClr val="tx1">
                    <a:lumMod val="100000"/>
                  </a:schemeClr>
                </a:solidFill>
                <a:latin typeface="Arial Unicode MS" panose="020B0604020202020204" pitchFamily="34" charset="-128"/>
                <a:ea typeface="Arial Unicode MS" panose="020B0604020202020204" pitchFamily="34" charset="-128"/>
                <a:cs typeface="Times New Roman" panose="02020603050405020304" pitchFamily="18" charset="0"/>
              </a:rPr>
              <a:t>                                         </a:t>
            </a:r>
            <a:endPar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endParaRPr>
          </a:p>
          <a:p>
            <a:pPr eaLnBrk="1" hangingPunct="1">
              <a:lnSpc>
                <a:spcPct val="80000"/>
              </a:lnSpc>
              <a:spcBef>
                <a:spcPct val="20000"/>
              </a:spcBef>
              <a:buFont typeface="Wingdings" panose="05000000000000000000" pitchFamily="2" charset="2"/>
              <a:buNone/>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marL="342900" indent="-342900" eaLnBrk="1" hangingPunct="1">
              <a:lnSpc>
                <a:spcPct val="80000"/>
              </a:lnSpc>
              <a:spcBef>
                <a:spcPct val="20000"/>
              </a:spcBef>
              <a:buFont typeface="Wingdings" panose="05000000000000000000" pitchFamily="2" charset="2"/>
              <a:buChar char=" "/>
            </a:pP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b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b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b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br>
            <a:r>
              <a:rPr lang="en-US" altLang="zh-CN" sz="1867"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p>
          <a:p>
            <a:pPr eaLnBrk="1" hangingPunct="1">
              <a:lnSpc>
                <a:spcPct val="80000"/>
              </a:lnSpc>
              <a:spcBef>
                <a:spcPct val="20000"/>
              </a:spcBef>
              <a:buFont typeface="Wingdings" panose="05000000000000000000" pitchFamily="2" charset="2"/>
              <a:buChar char="p"/>
            </a:pP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a:p>
            <a:pPr marL="342900" indent="-342900" eaLnBrk="1" hangingPunct="1">
              <a:lnSpc>
                <a:spcPct val="80000"/>
              </a:lnSpc>
              <a:spcBef>
                <a:spcPct val="20000"/>
              </a:spcBef>
              <a:buFont typeface="Wingdings" panose="05000000000000000000" pitchFamily="2" charset="2"/>
              <a:buChar char=" "/>
            </a:pPr>
            <a:r>
              <a:rPr lang="en-US" altLang="zh-CN" sz="1867" b="0" smtClean="0">
                <a:solidFill>
                  <a:schemeClr val="tx1">
                    <a:lumMod val="100000"/>
                  </a:schemeClr>
                </a:solidFill>
                <a:latin typeface="Arial Unicode MS" panose="020B0604020202020204" pitchFamily="34" charset="-128"/>
                <a:ea typeface="SimSun" panose="02010600030101010101" pitchFamily="2" charset="-122"/>
                <a:cs typeface="Arial Unicode MS" panose="020B0604020202020204" pitchFamily="34" charset="-128"/>
              </a:rPr>
              <a:t>         </a:t>
            </a:r>
            <a:endParaRPr lang="en-US" altLang="zh-CN" sz="1867" b="0" dirty="0">
              <a:latin typeface="Arial Unicode MS" panose="020B0604020202020204" pitchFamily="34" charset="-128"/>
              <a:ea typeface="SimSun" panose="02010600030101010101" pitchFamily="2" charset="-122"/>
              <a:cs typeface="Arial Unicode MS" panose="020B0604020202020204" pitchFamily="34" charset="-128"/>
            </a:endParaRPr>
          </a:p>
        </p:txBody>
      </p:sp>
      <p:sp>
        <p:nvSpPr>
          <p:cNvPr id="6" name="Text Box 3" descr=" 495619"/>
          <p:cNvSpPr txBox="1">
            <a:spLocks noChangeArrowheads="1"/>
          </p:cNvSpPr>
          <p:nvPr/>
        </p:nvSpPr>
        <p:spPr bwMode="auto">
          <a:xfrm>
            <a:off x="1935959" y="5171376"/>
            <a:ext cx="4130675" cy="71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defRPr>
            </a:lvl1pPr>
            <a:lvl2pPr marL="742950" indent="-285750" eaLnBrk="0" hangingPunct="0">
              <a:defRPr b="1">
                <a:solidFill>
                  <a:schemeClr val="tx1"/>
                </a:solidFill>
                <a:latin typeface="Garamond" panose="02020404030301010803" pitchFamily="18" charset="0"/>
              </a:defRPr>
            </a:lvl2pPr>
            <a:lvl3pPr marL="1143000" indent="-228600" eaLnBrk="0" hangingPunct="0">
              <a:defRPr b="1">
                <a:solidFill>
                  <a:schemeClr val="tx1"/>
                </a:solidFill>
                <a:latin typeface="Garamond" panose="02020404030301010803" pitchFamily="18" charset="0"/>
              </a:defRPr>
            </a:lvl3pPr>
            <a:lvl4pPr marL="1600200" indent="-228600" eaLnBrk="0" hangingPunct="0">
              <a:defRPr b="1">
                <a:solidFill>
                  <a:schemeClr val="tx1"/>
                </a:solidFill>
                <a:latin typeface="Garamond" panose="02020404030301010803" pitchFamily="18" charset="0"/>
              </a:defRPr>
            </a:lvl4pPr>
            <a:lvl5pPr marL="2057400" indent="-228600" eaLnBrk="0" hangingPunct="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eaLnBrk="1" hangingPunct="1">
              <a:lnSpc>
                <a:spcPct val="80000"/>
              </a:lnSpc>
              <a:spcBef>
                <a:spcPct val="20000"/>
              </a:spcBef>
              <a:buClr>
                <a:schemeClr val="accent2"/>
              </a:buClr>
              <a:buFont typeface="Wingdings" panose="05000000000000000000" pitchFamily="2" charset="2"/>
              <a:buChar char="p"/>
            </a:pPr>
            <a:r>
              <a:rPr lang="en-US" altLang="zh-CN" sz="1600" b="0" dirty="0">
                <a:latin typeface="Arial Unicode MS" panose="020B0604020202020204" pitchFamily="34" charset="-128"/>
                <a:ea typeface="SimSun" panose="02010600030101010101" pitchFamily="2" charset="-122"/>
                <a:cs typeface="Arial Unicode MS" panose="020B0604020202020204" pitchFamily="34" charset="-128"/>
              </a:rPr>
              <a:t> At the end, carefully make a linear combination of the weak </a:t>
            </a:r>
            <a:r>
              <a:rPr lang="en-US" altLang="zh-CN" sz="1867" b="0" dirty="0">
                <a:latin typeface="Arial Unicode MS" panose="020B0604020202020204" pitchFamily="34" charset="-128"/>
                <a:ea typeface="SimSun" panose="02010600030101010101" pitchFamily="2" charset="-122"/>
                <a:cs typeface="Arial Unicode MS" panose="020B0604020202020204" pitchFamily="34" charset="-128"/>
              </a:rPr>
              <a:t>classifiers</a:t>
            </a:r>
            <a:r>
              <a:rPr lang="en-US" altLang="zh-CN" sz="1600" b="0" dirty="0">
                <a:latin typeface="Arial Unicode MS" panose="020B0604020202020204" pitchFamily="34" charset="-128"/>
                <a:ea typeface="SimSun" panose="02010600030101010101" pitchFamily="2" charset="-122"/>
                <a:cs typeface="Arial Unicode MS" panose="020B0604020202020204" pitchFamily="34" charset="-128"/>
              </a:rPr>
              <a:t> obtained at all iterations.</a:t>
            </a:r>
          </a:p>
        </p:txBody>
      </p:sp>
      <p:pic>
        <p:nvPicPr>
          <p:cNvPr id="7" name="Picture 12" descr=" 4956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 4956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1581151"/>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descr=" 3"/>
          <p:cNvSpPr/>
          <p:nvPr/>
        </p:nvSpPr>
        <p:spPr>
          <a:xfrm>
            <a:off x="1524000" y="6529710"/>
            <a:ext cx="7686851" cy="297454"/>
          </a:xfrm>
          <a:prstGeom prst="rect">
            <a:avLst/>
          </a:prstGeom>
        </p:spPr>
        <p:txBody>
          <a:bodyPr wrap="square">
            <a:spAutoFit/>
          </a:bodyPr>
          <a:lstStyle/>
          <a:p>
            <a:r>
              <a:rPr lang="en-US" altLang="zh-CN" sz="1333" i="1" dirty="0">
                <a:ea typeface="SimSun" panose="02010600030101010101" pitchFamily="2" charset="-122"/>
              </a:rPr>
              <a:t>Slide taken from a presentation by Qing Chen, Discover Lab, University of Ottawa</a:t>
            </a:r>
            <a:endParaRPr lang="en-US" altLang="en-US" sz="1333" i="1" dirty="0"/>
          </a:p>
        </p:txBody>
      </p:sp>
      <p:sp>
        <p:nvSpPr>
          <p:cNvPr id="17" name="Rectangle 6" descr=" 17"/>
          <p:cNvSpPr>
            <a:spLocks noChangeArrowheads="1"/>
          </p:cNvSpPr>
          <p:nvPr/>
        </p:nvSpPr>
        <p:spPr bwMode="auto">
          <a:xfrm>
            <a:off x="103642" y="938476"/>
            <a:ext cx="1208835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cs-CZ" sz="3200" b="1" dirty="0" smtClean="0">
                <a:solidFill>
                  <a:srgbClr val="00A499"/>
                </a:solidFill>
                <a:cs typeface="Arial" panose="020B0604020202020204" pitchFamily="34" charset="0"/>
              </a:rPr>
              <a:t>Feature Selection</a:t>
            </a:r>
            <a:endParaRPr lang="cs-CZ" sz="1401" b="1" dirty="0">
              <a:solidFill>
                <a:srgbClr val="00A499"/>
              </a:solidFill>
            </a:endParaRPr>
          </a:p>
        </p:txBody>
      </p:sp>
    </p:spTree>
    <p:extLst>
      <p:ext uri="{BB962C8B-B14F-4D97-AF65-F5344CB8AC3E}">
        <p14:creationId xmlns:p14="http://schemas.microsoft.com/office/powerpoint/2010/main" val="460691492"/>
      </p:ext>
    </p:extLst>
  </p:cSld>
  <p:clrMapOvr>
    <a:masterClrMapping/>
  </p:clrMapOvr>
  <p:transition spd="med">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1113718"/>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Cascade of Classifier</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4" name="Rounded Rectangle 3"/>
          <p:cNvSpPr/>
          <p:nvPr/>
        </p:nvSpPr>
        <p:spPr>
          <a:xfrm>
            <a:off x="2061768"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1</a:t>
            </a:r>
            <a:endParaRPr lang="en-US" sz="2400" dirty="0"/>
          </a:p>
        </p:txBody>
      </p:sp>
      <p:sp>
        <p:nvSpPr>
          <p:cNvPr id="7" name="Rounded Rectangle 6"/>
          <p:cNvSpPr/>
          <p:nvPr/>
        </p:nvSpPr>
        <p:spPr>
          <a:xfrm>
            <a:off x="4311882"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2</a:t>
            </a:r>
            <a:endParaRPr lang="en-US" sz="2400" dirty="0"/>
          </a:p>
        </p:txBody>
      </p:sp>
      <p:sp>
        <p:nvSpPr>
          <p:cNvPr id="9" name="Rounded Rectangle 8"/>
          <p:cNvSpPr/>
          <p:nvPr/>
        </p:nvSpPr>
        <p:spPr>
          <a:xfrm>
            <a:off x="6561997"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3</a:t>
            </a:r>
            <a:endParaRPr lang="en-US" sz="2400" dirty="0"/>
          </a:p>
        </p:txBody>
      </p:sp>
      <p:sp>
        <p:nvSpPr>
          <p:cNvPr id="10" name="Rounded Rectangle 9"/>
          <p:cNvSpPr/>
          <p:nvPr/>
        </p:nvSpPr>
        <p:spPr>
          <a:xfrm>
            <a:off x="8812112"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4</a:t>
            </a:r>
            <a:endParaRPr lang="en-US" sz="2400" dirty="0"/>
          </a:p>
        </p:txBody>
      </p:sp>
      <p:cxnSp>
        <p:nvCxnSpPr>
          <p:cNvPr id="11" name="Straight Arrow Connector 10"/>
          <p:cNvCxnSpPr>
            <a:stCxn id="4" idx="3"/>
            <a:endCxn id="7" idx="1"/>
          </p:cNvCxnSpPr>
          <p:nvPr/>
        </p:nvCxnSpPr>
        <p:spPr>
          <a:xfrm>
            <a:off x="3627713" y="305918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77828" y="305918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127942" y="305918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312623" y="2578362"/>
            <a:ext cx="985531" cy="956199"/>
          </a:xfrm>
          <a:prstGeom prst="rect">
            <a:avLst/>
          </a:prstGeom>
        </p:spPr>
      </p:pic>
      <p:sp>
        <p:nvSpPr>
          <p:cNvPr id="16" name="Rounded Rectangle 15"/>
          <p:cNvSpPr/>
          <p:nvPr/>
        </p:nvSpPr>
        <p:spPr>
          <a:xfrm>
            <a:off x="2061768" y="4552426"/>
            <a:ext cx="8316289" cy="88364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ln w="0"/>
                <a:solidFill>
                  <a:schemeClr val="tx1"/>
                </a:solidFill>
                <a:effectLst>
                  <a:outerShdw blurRad="38100" dist="19050" dir="2700000" algn="tl" rotWithShape="0">
                    <a:schemeClr val="dk1">
                      <a:alpha val="40000"/>
                    </a:schemeClr>
                  </a:outerShdw>
                </a:effectLst>
              </a:rPr>
              <a:t>Rejected Windows</a:t>
            </a:r>
            <a:endParaRPr lang="en-US" sz="2667" dirty="0"/>
          </a:p>
        </p:txBody>
      </p:sp>
      <p:cxnSp>
        <p:nvCxnSpPr>
          <p:cNvPr id="17" name="Straight Arrow Connector 16"/>
          <p:cNvCxnSpPr/>
          <p:nvPr/>
        </p:nvCxnSpPr>
        <p:spPr>
          <a:xfrm>
            <a:off x="1377598" y="3055455"/>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2"/>
          </p:cNvCxnSpPr>
          <p:nvPr/>
        </p:nvCxnSpPr>
        <p:spPr>
          <a:xfrm flipH="1">
            <a:off x="2829887" y="3534561"/>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H="1">
            <a:off x="5080000" y="353456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7330114" y="353456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flipH="1">
            <a:off x="9622206" y="3534558"/>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a:stCxn id="10" idx="3"/>
          </p:cNvCxnSpPr>
          <p:nvPr/>
        </p:nvCxnSpPr>
        <p:spPr>
          <a:xfrm flipV="1">
            <a:off x="10378057" y="3055456"/>
            <a:ext cx="550711" cy="3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309688" y="1678231"/>
            <a:ext cx="8140243" cy="379656"/>
          </a:xfrm>
          <a:prstGeom prst="rect">
            <a:avLst/>
          </a:prstGeom>
        </p:spPr>
        <p:txBody>
          <a:bodyPr wrap="square">
            <a:spAutoFit/>
          </a:bodyPr>
          <a:lstStyle/>
          <a:p>
            <a:r>
              <a:rPr lang="en-US" sz="1867" dirty="0">
                <a:latin typeface="Calibri" panose="020F0502020204030204" pitchFamily="34" charset="0"/>
                <a:ea typeface="Calibri" panose="020F0502020204030204" pitchFamily="34" charset="0"/>
                <a:cs typeface="Times New Roman" panose="02020603050405020304" pitchFamily="18" charset="0"/>
              </a:rPr>
              <a:t>The idea of cascade classifier is reject the non-face region as soon as possible</a:t>
            </a:r>
            <a:endParaRPr lang="en-US" sz="2400" dirty="0"/>
          </a:p>
        </p:txBody>
      </p:sp>
    </p:spTree>
    <p:extLst>
      <p:ext uri="{BB962C8B-B14F-4D97-AF65-F5344CB8AC3E}">
        <p14:creationId xmlns:p14="http://schemas.microsoft.com/office/powerpoint/2010/main" val="3137054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58960"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1</a:t>
            </a:r>
            <a:endParaRPr lang="en-US" sz="2400" dirty="0"/>
          </a:p>
        </p:txBody>
      </p:sp>
      <p:sp>
        <p:nvSpPr>
          <p:cNvPr id="7" name="Rounded Rectangle 6"/>
          <p:cNvSpPr/>
          <p:nvPr/>
        </p:nvSpPr>
        <p:spPr>
          <a:xfrm>
            <a:off x="4209074"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2</a:t>
            </a:r>
            <a:endParaRPr lang="en-US" sz="2400" dirty="0"/>
          </a:p>
        </p:txBody>
      </p:sp>
      <p:sp>
        <p:nvSpPr>
          <p:cNvPr id="9" name="Rounded Rectangle 8"/>
          <p:cNvSpPr/>
          <p:nvPr/>
        </p:nvSpPr>
        <p:spPr>
          <a:xfrm>
            <a:off x="6459189"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3</a:t>
            </a:r>
            <a:endParaRPr lang="en-US" sz="2400" dirty="0"/>
          </a:p>
        </p:txBody>
      </p:sp>
      <p:sp>
        <p:nvSpPr>
          <p:cNvPr id="10" name="Rounded Rectangle 9"/>
          <p:cNvSpPr/>
          <p:nvPr/>
        </p:nvSpPr>
        <p:spPr>
          <a:xfrm>
            <a:off x="8709304"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4</a:t>
            </a:r>
            <a:endParaRPr lang="en-US" sz="2400" dirty="0"/>
          </a:p>
        </p:txBody>
      </p:sp>
      <p:cxnSp>
        <p:nvCxnSpPr>
          <p:cNvPr id="11" name="Straight Arrow Connector 10"/>
          <p:cNvCxnSpPr>
            <a:stCxn id="4" idx="3"/>
            <a:endCxn id="7" idx="1"/>
          </p:cNvCxnSpPr>
          <p:nvPr/>
        </p:nvCxnSpPr>
        <p:spPr>
          <a:xfrm>
            <a:off x="3524905" y="4177716"/>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5020" y="4177716"/>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25134" y="4177716"/>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1761840" y="1707118"/>
            <a:ext cx="1960181" cy="1901841"/>
          </a:xfrm>
          <a:prstGeom prst="rect">
            <a:avLst/>
          </a:prstGeom>
        </p:spPr>
      </p:pic>
      <p:sp>
        <p:nvSpPr>
          <p:cNvPr id="16" name="Rounded Rectangle 15"/>
          <p:cNvSpPr/>
          <p:nvPr/>
        </p:nvSpPr>
        <p:spPr>
          <a:xfrm>
            <a:off x="1958960" y="5670958"/>
            <a:ext cx="8316289" cy="88364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ln w="0"/>
                <a:solidFill>
                  <a:schemeClr val="tx1"/>
                </a:solidFill>
                <a:effectLst>
                  <a:outerShdw blurRad="38100" dist="19050" dir="2700000" algn="tl" rotWithShape="0">
                    <a:schemeClr val="dk1">
                      <a:alpha val="40000"/>
                    </a:schemeClr>
                  </a:outerShdw>
                </a:effectLst>
              </a:rPr>
              <a:t>Rejected Windows</a:t>
            </a:r>
            <a:endParaRPr lang="en-US" sz="2667" dirty="0"/>
          </a:p>
        </p:txBody>
      </p:sp>
      <p:cxnSp>
        <p:nvCxnSpPr>
          <p:cNvPr id="17" name="Straight Arrow Connector 16"/>
          <p:cNvCxnSpPr/>
          <p:nvPr/>
        </p:nvCxnSpPr>
        <p:spPr>
          <a:xfrm>
            <a:off x="1274790" y="4173987"/>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2"/>
          </p:cNvCxnSpPr>
          <p:nvPr/>
        </p:nvCxnSpPr>
        <p:spPr>
          <a:xfrm flipH="1">
            <a:off x="2727079" y="4653093"/>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H="1">
            <a:off x="4977192" y="4653092"/>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7227306" y="4653092"/>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flipH="1">
            <a:off x="9519398" y="465309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a:stCxn id="10" idx="3"/>
          </p:cNvCxnSpPr>
          <p:nvPr/>
        </p:nvCxnSpPr>
        <p:spPr>
          <a:xfrm flipV="1">
            <a:off x="10275249" y="4173988"/>
            <a:ext cx="550711" cy="3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136397" y="2040415"/>
            <a:ext cx="1388508" cy="46978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3" name="Rectangle 22"/>
          <p:cNvSpPr/>
          <p:nvPr/>
        </p:nvSpPr>
        <p:spPr>
          <a:xfrm>
            <a:off x="2136397" y="2509292"/>
            <a:ext cx="1388508" cy="46978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pic>
        <p:nvPicPr>
          <p:cNvPr id="24" name="Picture 23"/>
          <p:cNvPicPr>
            <a:picLocks noChangeAspect="1"/>
          </p:cNvPicPr>
          <p:nvPr/>
        </p:nvPicPr>
        <p:blipFill>
          <a:blip r:embed="rId2"/>
          <a:stretch>
            <a:fillRect/>
          </a:stretch>
        </p:blipFill>
        <p:spPr>
          <a:xfrm>
            <a:off x="131153" y="3695887"/>
            <a:ext cx="985531" cy="956199"/>
          </a:xfrm>
          <a:prstGeom prst="rect">
            <a:avLst/>
          </a:prstGeom>
        </p:spPr>
      </p:pic>
      <p:sp>
        <p:nvSpPr>
          <p:cNvPr id="28" name="Rectangle 27"/>
          <p:cNvSpPr>
            <a:spLocks noChangeArrowheads="1"/>
          </p:cNvSpPr>
          <p:nvPr/>
        </p:nvSpPr>
        <p:spPr bwMode="auto">
          <a:xfrm>
            <a:off x="0" y="1113718"/>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Cascade of Classifier</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29" name="Rectangle 28"/>
          <p:cNvSpPr/>
          <p:nvPr/>
        </p:nvSpPr>
        <p:spPr>
          <a:xfrm>
            <a:off x="8367218" y="775163"/>
            <a:ext cx="2577778" cy="1241622"/>
          </a:xfrm>
          <a:prstGeom prst="rect">
            <a:avLst/>
          </a:prstGeom>
        </p:spPr>
        <p:txBody>
          <a:bodyPr wrap="square">
            <a:spAutoFit/>
          </a:bodyPr>
          <a:lstStyle/>
          <a:p>
            <a:r>
              <a:rPr lang="en-US" sz="1867" dirty="0">
                <a:latin typeface="Calibri" panose="020F0502020204030204" pitchFamily="34" charset="0"/>
                <a:ea typeface="Calibri" panose="020F0502020204030204" pitchFamily="34" charset="0"/>
                <a:cs typeface="Times New Roman" panose="02020603050405020304" pitchFamily="18" charset="0"/>
              </a:rPr>
              <a:t>The idea of cascade classifier is reject the non-face region as soon as possible</a:t>
            </a:r>
            <a:endParaRPr lang="en-US" sz="2400" dirty="0"/>
          </a:p>
        </p:txBody>
      </p:sp>
    </p:spTree>
    <p:extLst>
      <p:ext uri="{BB962C8B-B14F-4D97-AF65-F5344CB8AC3E}">
        <p14:creationId xmlns:p14="http://schemas.microsoft.com/office/powerpoint/2010/main" val="2017304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58960"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1</a:t>
            </a:r>
            <a:endParaRPr lang="en-US" sz="2400" dirty="0"/>
          </a:p>
        </p:txBody>
      </p:sp>
      <p:sp>
        <p:nvSpPr>
          <p:cNvPr id="7" name="Rounded Rectangle 6"/>
          <p:cNvSpPr/>
          <p:nvPr/>
        </p:nvSpPr>
        <p:spPr>
          <a:xfrm>
            <a:off x="4209074"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2</a:t>
            </a:r>
            <a:endParaRPr lang="en-US" sz="2400" dirty="0"/>
          </a:p>
        </p:txBody>
      </p:sp>
      <p:sp>
        <p:nvSpPr>
          <p:cNvPr id="9" name="Rounded Rectangle 8"/>
          <p:cNvSpPr/>
          <p:nvPr/>
        </p:nvSpPr>
        <p:spPr>
          <a:xfrm>
            <a:off x="6459189"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3</a:t>
            </a:r>
            <a:endParaRPr lang="en-US" sz="2400" dirty="0"/>
          </a:p>
        </p:txBody>
      </p:sp>
      <p:sp>
        <p:nvSpPr>
          <p:cNvPr id="10" name="Rounded Rectangle 9"/>
          <p:cNvSpPr/>
          <p:nvPr/>
        </p:nvSpPr>
        <p:spPr>
          <a:xfrm>
            <a:off x="8709304"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4</a:t>
            </a:r>
            <a:endParaRPr lang="en-US" sz="2400" dirty="0"/>
          </a:p>
        </p:txBody>
      </p:sp>
      <p:cxnSp>
        <p:nvCxnSpPr>
          <p:cNvPr id="11" name="Straight Arrow Connector 10"/>
          <p:cNvCxnSpPr>
            <a:stCxn id="4" idx="3"/>
            <a:endCxn id="7" idx="1"/>
          </p:cNvCxnSpPr>
          <p:nvPr/>
        </p:nvCxnSpPr>
        <p:spPr>
          <a:xfrm>
            <a:off x="3524905" y="4177716"/>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5020" y="4177716"/>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25134" y="4177716"/>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4011955" y="1733554"/>
            <a:ext cx="1960181" cy="1901841"/>
          </a:xfrm>
          <a:prstGeom prst="rect">
            <a:avLst/>
          </a:prstGeom>
        </p:spPr>
      </p:pic>
      <p:sp>
        <p:nvSpPr>
          <p:cNvPr id="16" name="Rounded Rectangle 15"/>
          <p:cNvSpPr/>
          <p:nvPr/>
        </p:nvSpPr>
        <p:spPr>
          <a:xfrm>
            <a:off x="1958960" y="5670958"/>
            <a:ext cx="8316289" cy="88364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ln w="0"/>
                <a:solidFill>
                  <a:schemeClr val="tx1"/>
                </a:solidFill>
                <a:effectLst>
                  <a:outerShdw blurRad="38100" dist="19050" dir="2700000" algn="tl" rotWithShape="0">
                    <a:schemeClr val="dk1">
                      <a:alpha val="40000"/>
                    </a:schemeClr>
                  </a:outerShdw>
                </a:effectLst>
              </a:rPr>
              <a:t>Rejected Windows</a:t>
            </a:r>
            <a:endParaRPr lang="en-US" sz="2667" dirty="0"/>
          </a:p>
        </p:txBody>
      </p:sp>
      <p:cxnSp>
        <p:nvCxnSpPr>
          <p:cNvPr id="17" name="Straight Arrow Connector 16"/>
          <p:cNvCxnSpPr/>
          <p:nvPr/>
        </p:nvCxnSpPr>
        <p:spPr>
          <a:xfrm>
            <a:off x="1274790" y="4173987"/>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2"/>
          </p:cNvCxnSpPr>
          <p:nvPr/>
        </p:nvCxnSpPr>
        <p:spPr>
          <a:xfrm flipH="1">
            <a:off x="2727079" y="4653093"/>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H="1">
            <a:off x="4977192" y="4653092"/>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7227306" y="4653092"/>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flipH="1">
            <a:off x="9519398" y="465309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a:stCxn id="10" idx="3"/>
          </p:cNvCxnSpPr>
          <p:nvPr/>
        </p:nvCxnSpPr>
        <p:spPr>
          <a:xfrm flipV="1">
            <a:off x="10275249" y="4173988"/>
            <a:ext cx="550711" cy="3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866640" y="2066849"/>
            <a:ext cx="447040" cy="95067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6" name="Rectangle 25"/>
          <p:cNvSpPr/>
          <p:nvPr/>
        </p:nvSpPr>
        <p:spPr>
          <a:xfrm>
            <a:off x="4419600" y="2066847"/>
            <a:ext cx="447040" cy="95067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7" name="Rectangle 26"/>
          <p:cNvSpPr/>
          <p:nvPr/>
        </p:nvSpPr>
        <p:spPr>
          <a:xfrm>
            <a:off x="5313680" y="2066847"/>
            <a:ext cx="447040" cy="95067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8" name="Rectangle 27"/>
          <p:cNvSpPr/>
          <p:nvPr/>
        </p:nvSpPr>
        <p:spPr>
          <a:xfrm>
            <a:off x="4723900" y="3132280"/>
            <a:ext cx="631664" cy="3047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30" name="Rectangle 29"/>
          <p:cNvSpPr/>
          <p:nvPr/>
        </p:nvSpPr>
        <p:spPr>
          <a:xfrm>
            <a:off x="4092238" y="3132280"/>
            <a:ext cx="631663" cy="298816"/>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pic>
        <p:nvPicPr>
          <p:cNvPr id="31" name="Picture 30"/>
          <p:cNvPicPr>
            <a:picLocks noChangeAspect="1"/>
          </p:cNvPicPr>
          <p:nvPr/>
        </p:nvPicPr>
        <p:blipFill>
          <a:blip r:embed="rId2"/>
          <a:stretch>
            <a:fillRect/>
          </a:stretch>
        </p:blipFill>
        <p:spPr>
          <a:xfrm>
            <a:off x="131153" y="3695887"/>
            <a:ext cx="985531" cy="956199"/>
          </a:xfrm>
          <a:prstGeom prst="rect">
            <a:avLst/>
          </a:prstGeom>
        </p:spPr>
      </p:pic>
      <p:sp>
        <p:nvSpPr>
          <p:cNvPr id="33" name="Rectangle 32"/>
          <p:cNvSpPr>
            <a:spLocks noChangeArrowheads="1"/>
          </p:cNvSpPr>
          <p:nvPr/>
        </p:nvSpPr>
        <p:spPr bwMode="auto">
          <a:xfrm>
            <a:off x="0" y="1113718"/>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Cascade of Classifier</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34" name="Rectangle 33"/>
          <p:cNvSpPr/>
          <p:nvPr/>
        </p:nvSpPr>
        <p:spPr>
          <a:xfrm>
            <a:off x="8367218" y="775163"/>
            <a:ext cx="2577778" cy="1241622"/>
          </a:xfrm>
          <a:prstGeom prst="rect">
            <a:avLst/>
          </a:prstGeom>
        </p:spPr>
        <p:txBody>
          <a:bodyPr wrap="square">
            <a:spAutoFit/>
          </a:bodyPr>
          <a:lstStyle/>
          <a:p>
            <a:r>
              <a:rPr lang="en-US" sz="1867" dirty="0">
                <a:latin typeface="Calibri" panose="020F0502020204030204" pitchFamily="34" charset="0"/>
                <a:ea typeface="Calibri" panose="020F0502020204030204" pitchFamily="34" charset="0"/>
                <a:cs typeface="Times New Roman" panose="02020603050405020304" pitchFamily="18" charset="0"/>
              </a:rPr>
              <a:t>The idea of cascade classifier is reject the non-face region as soon as possible</a:t>
            </a:r>
            <a:endParaRPr lang="en-US" sz="2400" dirty="0"/>
          </a:p>
        </p:txBody>
      </p:sp>
    </p:spTree>
    <p:extLst>
      <p:ext uri="{BB962C8B-B14F-4D97-AF65-F5344CB8AC3E}">
        <p14:creationId xmlns:p14="http://schemas.microsoft.com/office/powerpoint/2010/main" val="127983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864804" y="1829001"/>
            <a:ext cx="7837635" cy="1323632"/>
          </a:xfrm>
          <a:prstGeom prst="rect">
            <a:avLst/>
          </a:prstGeom>
        </p:spPr>
        <p:txBody>
          <a:bodyPr wrap="square">
            <a:spAutoFit/>
          </a:bodyPr>
          <a:lstStyle/>
          <a:p>
            <a:pPr marL="457177" indent="-457177">
              <a:buFont typeface="Wingdings" panose="05000000000000000000" pitchFamily="2" charset="2"/>
              <a:buChar char="§"/>
            </a:pPr>
            <a:r>
              <a:rPr lang="en-US" sz="2667" dirty="0"/>
              <a:t>Output? </a:t>
            </a:r>
          </a:p>
          <a:p>
            <a:pPr marL="914365" lvl="1" indent="-457177">
              <a:buFont typeface="Wingdings" panose="05000000000000000000" pitchFamily="2" charset="2"/>
              <a:buChar char="§"/>
            </a:pPr>
            <a:r>
              <a:rPr lang="en-US" sz="2667" dirty="0"/>
              <a:t>position of the objects</a:t>
            </a:r>
          </a:p>
          <a:p>
            <a:pPr marL="914365" lvl="1" indent="-457177">
              <a:buFont typeface="Wingdings" panose="05000000000000000000" pitchFamily="2" charset="2"/>
              <a:buChar char="§"/>
            </a:pPr>
            <a:r>
              <a:rPr lang="en-US" sz="2667" dirty="0"/>
              <a:t>scale of the objects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652" y="3467749"/>
            <a:ext cx="2168769" cy="289169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4496" y="3684624"/>
            <a:ext cx="3566421" cy="267481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9995" y="2967563"/>
            <a:ext cx="2797759" cy="3391877"/>
          </a:xfrm>
          <a:prstGeom prst="rect">
            <a:avLst/>
          </a:prstGeom>
        </p:spPr>
      </p:pic>
      <p:sp>
        <p:nvSpPr>
          <p:cNvPr id="9" name="Rectangle 8"/>
          <p:cNvSpPr>
            <a:spLocks noChangeArrowheads="1"/>
          </p:cNvSpPr>
          <p:nvPr/>
        </p:nvSpPr>
        <p:spPr bwMode="auto">
          <a:xfrm>
            <a:off x="2718445" y="1100242"/>
            <a:ext cx="712917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smtClean="0">
                <a:solidFill>
                  <a:srgbClr val="00A499"/>
                </a:solidFill>
                <a:cs typeface="Arial" panose="020B0604020202020204" pitchFamily="34" charset="0"/>
              </a:rPr>
              <a:t>What is Object Detection?</a:t>
            </a:r>
            <a:endParaRPr lang="cs-CZ" sz="3200" b="1" dirty="0" smtClean="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269825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58960"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1</a:t>
            </a:r>
            <a:endParaRPr lang="en-US" sz="2400" dirty="0"/>
          </a:p>
        </p:txBody>
      </p:sp>
      <p:sp>
        <p:nvSpPr>
          <p:cNvPr id="7" name="Rounded Rectangle 6"/>
          <p:cNvSpPr/>
          <p:nvPr/>
        </p:nvSpPr>
        <p:spPr>
          <a:xfrm>
            <a:off x="4209074"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2</a:t>
            </a:r>
            <a:endParaRPr lang="en-US" sz="2400" dirty="0"/>
          </a:p>
        </p:txBody>
      </p:sp>
      <p:sp>
        <p:nvSpPr>
          <p:cNvPr id="9" name="Rounded Rectangle 8"/>
          <p:cNvSpPr/>
          <p:nvPr/>
        </p:nvSpPr>
        <p:spPr>
          <a:xfrm>
            <a:off x="6459189"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3</a:t>
            </a:r>
            <a:endParaRPr lang="en-US" sz="2400" dirty="0"/>
          </a:p>
        </p:txBody>
      </p:sp>
      <p:sp>
        <p:nvSpPr>
          <p:cNvPr id="10" name="Rounded Rectangle 9"/>
          <p:cNvSpPr/>
          <p:nvPr/>
        </p:nvSpPr>
        <p:spPr>
          <a:xfrm>
            <a:off x="8709304" y="3702340"/>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4</a:t>
            </a:r>
            <a:endParaRPr lang="en-US" sz="2400" dirty="0"/>
          </a:p>
        </p:txBody>
      </p:sp>
      <p:cxnSp>
        <p:nvCxnSpPr>
          <p:cNvPr id="11" name="Straight Arrow Connector 10"/>
          <p:cNvCxnSpPr>
            <a:stCxn id="4" idx="3"/>
            <a:endCxn id="7" idx="1"/>
          </p:cNvCxnSpPr>
          <p:nvPr/>
        </p:nvCxnSpPr>
        <p:spPr>
          <a:xfrm>
            <a:off x="3524905" y="4177716"/>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5020" y="4177716"/>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25134" y="4177716"/>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6349948" y="1642114"/>
            <a:ext cx="1960181" cy="1901841"/>
          </a:xfrm>
          <a:prstGeom prst="rect">
            <a:avLst/>
          </a:prstGeom>
        </p:spPr>
      </p:pic>
      <p:sp>
        <p:nvSpPr>
          <p:cNvPr id="16" name="Rounded Rectangle 15"/>
          <p:cNvSpPr/>
          <p:nvPr/>
        </p:nvSpPr>
        <p:spPr>
          <a:xfrm>
            <a:off x="1958960" y="5670958"/>
            <a:ext cx="8316289" cy="88364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ln w="0"/>
                <a:solidFill>
                  <a:schemeClr val="tx1"/>
                </a:solidFill>
                <a:effectLst>
                  <a:outerShdw blurRad="38100" dist="19050" dir="2700000" algn="tl" rotWithShape="0">
                    <a:schemeClr val="dk1">
                      <a:alpha val="40000"/>
                    </a:schemeClr>
                  </a:outerShdw>
                </a:effectLst>
              </a:rPr>
              <a:t>Rejected Windows</a:t>
            </a:r>
            <a:endParaRPr lang="en-US" sz="2667" dirty="0"/>
          </a:p>
        </p:txBody>
      </p:sp>
      <p:cxnSp>
        <p:nvCxnSpPr>
          <p:cNvPr id="17" name="Straight Arrow Connector 16"/>
          <p:cNvCxnSpPr/>
          <p:nvPr/>
        </p:nvCxnSpPr>
        <p:spPr>
          <a:xfrm>
            <a:off x="1274790" y="4173987"/>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2"/>
          </p:cNvCxnSpPr>
          <p:nvPr/>
        </p:nvCxnSpPr>
        <p:spPr>
          <a:xfrm flipH="1">
            <a:off x="2727079" y="4653093"/>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H="1">
            <a:off x="4977192" y="4653092"/>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7227306" y="4653092"/>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flipH="1">
            <a:off x="9519398" y="465309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a:stCxn id="10" idx="3"/>
          </p:cNvCxnSpPr>
          <p:nvPr/>
        </p:nvCxnSpPr>
        <p:spPr>
          <a:xfrm flipV="1">
            <a:off x="10275249" y="4173988"/>
            <a:ext cx="550711" cy="3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746061" y="2391110"/>
            <a:ext cx="447040" cy="34926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6" name="Rectangle 25"/>
          <p:cNvSpPr/>
          <p:nvPr/>
        </p:nvSpPr>
        <p:spPr>
          <a:xfrm>
            <a:off x="6757593" y="1975408"/>
            <a:ext cx="447040" cy="4316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7" name="Rectangle 26"/>
          <p:cNvSpPr/>
          <p:nvPr/>
        </p:nvSpPr>
        <p:spPr>
          <a:xfrm>
            <a:off x="7612279" y="1988543"/>
            <a:ext cx="447040" cy="4316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8" name="Rectangle 27"/>
          <p:cNvSpPr/>
          <p:nvPr/>
        </p:nvSpPr>
        <p:spPr>
          <a:xfrm>
            <a:off x="7093064" y="3097888"/>
            <a:ext cx="592947" cy="217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30" name="Rectangle 29"/>
          <p:cNvSpPr/>
          <p:nvPr/>
        </p:nvSpPr>
        <p:spPr>
          <a:xfrm>
            <a:off x="7093064" y="3313645"/>
            <a:ext cx="592947" cy="204299"/>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4" name="Rectangle 23"/>
          <p:cNvSpPr/>
          <p:nvPr/>
        </p:nvSpPr>
        <p:spPr>
          <a:xfrm>
            <a:off x="7612279" y="2395465"/>
            <a:ext cx="447040" cy="43167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pic>
        <p:nvPicPr>
          <p:cNvPr id="29" name="Picture 28"/>
          <p:cNvPicPr>
            <a:picLocks noChangeAspect="1"/>
          </p:cNvPicPr>
          <p:nvPr/>
        </p:nvPicPr>
        <p:blipFill>
          <a:blip r:embed="rId2"/>
          <a:stretch>
            <a:fillRect/>
          </a:stretch>
        </p:blipFill>
        <p:spPr>
          <a:xfrm>
            <a:off x="131153" y="3695887"/>
            <a:ext cx="985531" cy="956199"/>
          </a:xfrm>
          <a:prstGeom prst="rect">
            <a:avLst/>
          </a:prstGeom>
        </p:spPr>
      </p:pic>
      <p:sp>
        <p:nvSpPr>
          <p:cNvPr id="33" name="Rectangle 32"/>
          <p:cNvSpPr>
            <a:spLocks noChangeArrowheads="1"/>
          </p:cNvSpPr>
          <p:nvPr/>
        </p:nvSpPr>
        <p:spPr bwMode="auto">
          <a:xfrm>
            <a:off x="0" y="1113718"/>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Cascade of Classifier</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34" name="Rectangle 33"/>
          <p:cNvSpPr/>
          <p:nvPr/>
        </p:nvSpPr>
        <p:spPr>
          <a:xfrm>
            <a:off x="8367218" y="775163"/>
            <a:ext cx="2577778" cy="1241622"/>
          </a:xfrm>
          <a:prstGeom prst="rect">
            <a:avLst/>
          </a:prstGeom>
        </p:spPr>
        <p:txBody>
          <a:bodyPr wrap="square">
            <a:spAutoFit/>
          </a:bodyPr>
          <a:lstStyle/>
          <a:p>
            <a:r>
              <a:rPr lang="en-US" sz="1867" dirty="0">
                <a:latin typeface="Calibri" panose="020F0502020204030204" pitchFamily="34" charset="0"/>
                <a:ea typeface="Calibri" panose="020F0502020204030204" pitchFamily="34" charset="0"/>
                <a:cs typeface="Times New Roman" panose="02020603050405020304" pitchFamily="18" charset="0"/>
              </a:rPr>
              <a:t>The idea of cascade classifier is reject the non-face region as soon as possible</a:t>
            </a:r>
            <a:endParaRPr lang="en-US" sz="2400" dirty="0"/>
          </a:p>
        </p:txBody>
      </p:sp>
    </p:spTree>
    <p:extLst>
      <p:ext uri="{BB962C8B-B14F-4D97-AF65-F5344CB8AC3E}">
        <p14:creationId xmlns:p14="http://schemas.microsoft.com/office/powerpoint/2010/main" val="3744632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61768"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1</a:t>
            </a:r>
            <a:endParaRPr lang="en-US" sz="2400" dirty="0"/>
          </a:p>
        </p:txBody>
      </p:sp>
      <p:sp>
        <p:nvSpPr>
          <p:cNvPr id="7" name="Rounded Rectangle 6"/>
          <p:cNvSpPr/>
          <p:nvPr/>
        </p:nvSpPr>
        <p:spPr>
          <a:xfrm>
            <a:off x="4311882"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2</a:t>
            </a:r>
            <a:endParaRPr lang="en-US" sz="2400" dirty="0"/>
          </a:p>
        </p:txBody>
      </p:sp>
      <p:sp>
        <p:nvSpPr>
          <p:cNvPr id="9" name="Rounded Rectangle 8"/>
          <p:cNvSpPr/>
          <p:nvPr/>
        </p:nvSpPr>
        <p:spPr>
          <a:xfrm>
            <a:off x="6561997"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3</a:t>
            </a:r>
            <a:endParaRPr lang="en-US" sz="2400" dirty="0"/>
          </a:p>
        </p:txBody>
      </p:sp>
      <p:sp>
        <p:nvSpPr>
          <p:cNvPr id="10" name="Rounded Rectangle 9"/>
          <p:cNvSpPr/>
          <p:nvPr/>
        </p:nvSpPr>
        <p:spPr>
          <a:xfrm>
            <a:off x="8812112"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4</a:t>
            </a:r>
            <a:endParaRPr lang="en-US" sz="2400" dirty="0"/>
          </a:p>
        </p:txBody>
      </p:sp>
      <p:cxnSp>
        <p:nvCxnSpPr>
          <p:cNvPr id="11" name="Straight Arrow Connector 10"/>
          <p:cNvCxnSpPr>
            <a:stCxn id="4" idx="3"/>
            <a:endCxn id="7" idx="1"/>
          </p:cNvCxnSpPr>
          <p:nvPr/>
        </p:nvCxnSpPr>
        <p:spPr>
          <a:xfrm>
            <a:off x="3627713" y="305918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77828" y="305918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127942" y="305918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2"/>
          <a:stretch>
            <a:fillRect/>
          </a:stretch>
        </p:blipFill>
        <p:spPr>
          <a:xfrm>
            <a:off x="312623" y="2578362"/>
            <a:ext cx="985531" cy="956199"/>
          </a:xfrm>
          <a:prstGeom prst="rect">
            <a:avLst/>
          </a:prstGeom>
        </p:spPr>
      </p:pic>
      <p:sp>
        <p:nvSpPr>
          <p:cNvPr id="16" name="Rounded Rectangle 15"/>
          <p:cNvSpPr/>
          <p:nvPr/>
        </p:nvSpPr>
        <p:spPr>
          <a:xfrm>
            <a:off x="2061768" y="4552426"/>
            <a:ext cx="8316289" cy="88364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ln w="0"/>
                <a:solidFill>
                  <a:schemeClr val="tx1"/>
                </a:solidFill>
                <a:effectLst>
                  <a:outerShdw blurRad="38100" dist="19050" dir="2700000" algn="tl" rotWithShape="0">
                    <a:schemeClr val="dk1">
                      <a:alpha val="40000"/>
                    </a:schemeClr>
                  </a:outerShdw>
                </a:effectLst>
              </a:rPr>
              <a:t>Rejected Windows</a:t>
            </a:r>
            <a:endParaRPr lang="en-US" sz="2667" dirty="0"/>
          </a:p>
        </p:txBody>
      </p:sp>
      <p:cxnSp>
        <p:nvCxnSpPr>
          <p:cNvPr id="17" name="Straight Arrow Connector 16"/>
          <p:cNvCxnSpPr/>
          <p:nvPr/>
        </p:nvCxnSpPr>
        <p:spPr>
          <a:xfrm>
            <a:off x="1377598" y="3055455"/>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2"/>
          </p:cNvCxnSpPr>
          <p:nvPr/>
        </p:nvCxnSpPr>
        <p:spPr>
          <a:xfrm flipH="1">
            <a:off x="2829887" y="3534561"/>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H="1">
            <a:off x="5080000" y="353456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7330114" y="353456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flipH="1">
            <a:off x="9622206" y="3534558"/>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23" name="Picture 22"/>
          <p:cNvPicPr>
            <a:picLocks noChangeAspect="1"/>
          </p:cNvPicPr>
          <p:nvPr/>
        </p:nvPicPr>
        <p:blipFill>
          <a:blip r:embed="rId2"/>
          <a:stretch>
            <a:fillRect/>
          </a:stretch>
        </p:blipFill>
        <p:spPr>
          <a:xfrm>
            <a:off x="10928767" y="2578362"/>
            <a:ext cx="985531" cy="956199"/>
          </a:xfrm>
          <a:prstGeom prst="rect">
            <a:avLst/>
          </a:prstGeom>
        </p:spPr>
      </p:pic>
      <p:sp>
        <p:nvSpPr>
          <p:cNvPr id="24" name="Rectangle 23"/>
          <p:cNvSpPr/>
          <p:nvPr/>
        </p:nvSpPr>
        <p:spPr>
          <a:xfrm>
            <a:off x="10928767" y="2578361"/>
            <a:ext cx="985531" cy="956200"/>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Straight Arrow Connector 24"/>
          <p:cNvCxnSpPr>
            <a:stCxn id="10" idx="3"/>
          </p:cNvCxnSpPr>
          <p:nvPr/>
        </p:nvCxnSpPr>
        <p:spPr>
          <a:xfrm flipV="1">
            <a:off x="10378057" y="3055456"/>
            <a:ext cx="550711" cy="3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a:spLocks noChangeArrowheads="1"/>
          </p:cNvSpPr>
          <p:nvPr/>
        </p:nvSpPr>
        <p:spPr bwMode="auto">
          <a:xfrm>
            <a:off x="0" y="1113718"/>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Cascade of Classifier</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29" name="Rectangle 28"/>
          <p:cNvSpPr/>
          <p:nvPr/>
        </p:nvSpPr>
        <p:spPr>
          <a:xfrm>
            <a:off x="8367218" y="775163"/>
            <a:ext cx="2577778" cy="1241622"/>
          </a:xfrm>
          <a:prstGeom prst="rect">
            <a:avLst/>
          </a:prstGeom>
        </p:spPr>
        <p:txBody>
          <a:bodyPr wrap="square">
            <a:spAutoFit/>
          </a:bodyPr>
          <a:lstStyle/>
          <a:p>
            <a:r>
              <a:rPr lang="en-US" sz="1867" dirty="0">
                <a:latin typeface="Calibri" panose="020F0502020204030204" pitchFamily="34" charset="0"/>
                <a:ea typeface="Calibri" panose="020F0502020204030204" pitchFamily="34" charset="0"/>
                <a:cs typeface="Times New Roman" panose="02020603050405020304" pitchFamily="18" charset="0"/>
              </a:rPr>
              <a:t>The idea of cascade classifier is reject the non-face region as soon as possible</a:t>
            </a:r>
            <a:endParaRPr lang="en-US" sz="2400" dirty="0"/>
          </a:p>
        </p:txBody>
      </p:sp>
    </p:spTree>
    <p:extLst>
      <p:ext uri="{BB962C8B-B14F-4D97-AF65-F5344CB8AC3E}">
        <p14:creationId xmlns:p14="http://schemas.microsoft.com/office/powerpoint/2010/main" val="87948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61768"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1</a:t>
            </a:r>
            <a:endParaRPr lang="en-US" sz="2400" dirty="0"/>
          </a:p>
        </p:txBody>
      </p:sp>
      <p:sp>
        <p:nvSpPr>
          <p:cNvPr id="7" name="Rounded Rectangle 6"/>
          <p:cNvSpPr/>
          <p:nvPr/>
        </p:nvSpPr>
        <p:spPr>
          <a:xfrm>
            <a:off x="4311882"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2</a:t>
            </a:r>
            <a:endParaRPr lang="en-US" sz="2400" dirty="0"/>
          </a:p>
        </p:txBody>
      </p:sp>
      <p:sp>
        <p:nvSpPr>
          <p:cNvPr id="9" name="Rounded Rectangle 8"/>
          <p:cNvSpPr/>
          <p:nvPr/>
        </p:nvSpPr>
        <p:spPr>
          <a:xfrm>
            <a:off x="6561997"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3</a:t>
            </a:r>
            <a:endParaRPr lang="en-US" sz="2400" dirty="0"/>
          </a:p>
        </p:txBody>
      </p:sp>
      <p:sp>
        <p:nvSpPr>
          <p:cNvPr id="10" name="Rounded Rectangle 9"/>
          <p:cNvSpPr/>
          <p:nvPr/>
        </p:nvSpPr>
        <p:spPr>
          <a:xfrm>
            <a:off x="8812112" y="258380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4</a:t>
            </a:r>
            <a:endParaRPr lang="en-US" sz="2400" dirty="0"/>
          </a:p>
        </p:txBody>
      </p:sp>
      <p:cxnSp>
        <p:nvCxnSpPr>
          <p:cNvPr id="11" name="Straight Arrow Connector 10"/>
          <p:cNvCxnSpPr>
            <a:stCxn id="4" idx="3"/>
            <a:endCxn id="7" idx="1"/>
          </p:cNvCxnSpPr>
          <p:nvPr/>
        </p:nvCxnSpPr>
        <p:spPr>
          <a:xfrm>
            <a:off x="3627713" y="305918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77828" y="305918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127942" y="305918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061768" y="4552426"/>
            <a:ext cx="8316289" cy="88364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ln w="0"/>
                <a:solidFill>
                  <a:schemeClr val="tx1"/>
                </a:solidFill>
                <a:effectLst>
                  <a:outerShdw blurRad="38100" dist="19050" dir="2700000" algn="tl" rotWithShape="0">
                    <a:schemeClr val="dk1">
                      <a:alpha val="40000"/>
                    </a:schemeClr>
                  </a:outerShdw>
                </a:effectLst>
              </a:rPr>
              <a:t>Rejected Windows</a:t>
            </a:r>
            <a:endParaRPr lang="en-US" sz="2667" dirty="0"/>
          </a:p>
        </p:txBody>
      </p:sp>
      <p:cxnSp>
        <p:nvCxnSpPr>
          <p:cNvPr id="17" name="Straight Arrow Connector 16"/>
          <p:cNvCxnSpPr/>
          <p:nvPr/>
        </p:nvCxnSpPr>
        <p:spPr>
          <a:xfrm>
            <a:off x="1377598" y="3055455"/>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2"/>
          </p:cNvCxnSpPr>
          <p:nvPr/>
        </p:nvCxnSpPr>
        <p:spPr>
          <a:xfrm flipH="1">
            <a:off x="2829887" y="3534561"/>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H="1">
            <a:off x="5080000" y="353456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7330114" y="353456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flipH="1">
            <a:off x="9622206" y="3534558"/>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a:stCxn id="10" idx="3"/>
          </p:cNvCxnSpPr>
          <p:nvPr/>
        </p:nvCxnSpPr>
        <p:spPr>
          <a:xfrm flipV="1">
            <a:off x="10378057" y="3055456"/>
            <a:ext cx="550711" cy="3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107655" y="2488284"/>
            <a:ext cx="1213115" cy="1134341"/>
          </a:xfrm>
          <a:prstGeom prst="rect">
            <a:avLst/>
          </a:prstGeom>
        </p:spPr>
      </p:pic>
      <p:sp>
        <p:nvSpPr>
          <p:cNvPr id="24" name="Rectangle 23"/>
          <p:cNvSpPr>
            <a:spLocks noChangeArrowheads="1"/>
          </p:cNvSpPr>
          <p:nvPr/>
        </p:nvSpPr>
        <p:spPr bwMode="auto">
          <a:xfrm>
            <a:off x="0" y="1113718"/>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Cascade of Classifier</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27" name="Rectangle 26"/>
          <p:cNvSpPr/>
          <p:nvPr/>
        </p:nvSpPr>
        <p:spPr>
          <a:xfrm>
            <a:off x="8367218" y="775163"/>
            <a:ext cx="2577778" cy="1241622"/>
          </a:xfrm>
          <a:prstGeom prst="rect">
            <a:avLst/>
          </a:prstGeom>
        </p:spPr>
        <p:txBody>
          <a:bodyPr wrap="square">
            <a:spAutoFit/>
          </a:bodyPr>
          <a:lstStyle/>
          <a:p>
            <a:r>
              <a:rPr lang="en-US" sz="1867" dirty="0">
                <a:latin typeface="Calibri" panose="020F0502020204030204" pitchFamily="34" charset="0"/>
                <a:ea typeface="Calibri" panose="020F0502020204030204" pitchFamily="34" charset="0"/>
                <a:cs typeface="Times New Roman" panose="02020603050405020304" pitchFamily="18" charset="0"/>
              </a:rPr>
              <a:t>The idea of cascade classifier is reject the non-face region as soon as possible</a:t>
            </a:r>
            <a:endParaRPr lang="en-US" sz="2400" dirty="0"/>
          </a:p>
        </p:txBody>
      </p:sp>
    </p:spTree>
    <p:extLst>
      <p:ext uri="{BB962C8B-B14F-4D97-AF65-F5344CB8AC3E}">
        <p14:creationId xmlns:p14="http://schemas.microsoft.com/office/powerpoint/2010/main" val="1894873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2372" y="347788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1</a:t>
            </a:r>
            <a:endParaRPr lang="en-US" sz="2400" dirty="0"/>
          </a:p>
        </p:txBody>
      </p:sp>
      <p:sp>
        <p:nvSpPr>
          <p:cNvPr id="7" name="Rounded Rectangle 6"/>
          <p:cNvSpPr/>
          <p:nvPr/>
        </p:nvSpPr>
        <p:spPr>
          <a:xfrm>
            <a:off x="4212486" y="347788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2</a:t>
            </a:r>
            <a:endParaRPr lang="en-US" sz="2400" dirty="0"/>
          </a:p>
        </p:txBody>
      </p:sp>
      <p:sp>
        <p:nvSpPr>
          <p:cNvPr id="9" name="Rounded Rectangle 8"/>
          <p:cNvSpPr/>
          <p:nvPr/>
        </p:nvSpPr>
        <p:spPr>
          <a:xfrm>
            <a:off x="6462601" y="347788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3</a:t>
            </a:r>
            <a:endParaRPr lang="en-US" sz="2400" dirty="0"/>
          </a:p>
        </p:txBody>
      </p:sp>
      <p:sp>
        <p:nvSpPr>
          <p:cNvPr id="10" name="Rounded Rectangle 9"/>
          <p:cNvSpPr/>
          <p:nvPr/>
        </p:nvSpPr>
        <p:spPr>
          <a:xfrm>
            <a:off x="8712716" y="347788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4</a:t>
            </a:r>
            <a:endParaRPr lang="en-US" sz="2400" dirty="0"/>
          </a:p>
        </p:txBody>
      </p:sp>
      <p:cxnSp>
        <p:nvCxnSpPr>
          <p:cNvPr id="11" name="Straight Arrow Connector 10"/>
          <p:cNvCxnSpPr>
            <a:stCxn id="4" idx="3"/>
            <a:endCxn id="7" idx="1"/>
          </p:cNvCxnSpPr>
          <p:nvPr/>
        </p:nvCxnSpPr>
        <p:spPr>
          <a:xfrm>
            <a:off x="3528317" y="395326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8432" y="395326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28546" y="395326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962372" y="5446506"/>
            <a:ext cx="8316289" cy="88364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ln w="0"/>
                <a:solidFill>
                  <a:schemeClr val="tx1"/>
                </a:solidFill>
                <a:effectLst>
                  <a:outerShdw blurRad="38100" dist="19050" dir="2700000" algn="tl" rotWithShape="0">
                    <a:schemeClr val="dk1">
                      <a:alpha val="40000"/>
                    </a:schemeClr>
                  </a:outerShdw>
                </a:effectLst>
              </a:rPr>
              <a:t>Rejected Windows</a:t>
            </a:r>
            <a:endParaRPr lang="en-US" sz="2667" dirty="0"/>
          </a:p>
        </p:txBody>
      </p:sp>
      <p:cxnSp>
        <p:nvCxnSpPr>
          <p:cNvPr id="17" name="Straight Arrow Connector 16"/>
          <p:cNvCxnSpPr/>
          <p:nvPr/>
        </p:nvCxnSpPr>
        <p:spPr>
          <a:xfrm>
            <a:off x="1278202" y="3949535"/>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2"/>
          </p:cNvCxnSpPr>
          <p:nvPr/>
        </p:nvCxnSpPr>
        <p:spPr>
          <a:xfrm flipH="1">
            <a:off x="2730491" y="4428641"/>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H="1">
            <a:off x="4980604" y="442864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7230718" y="442864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flipH="1">
            <a:off x="9522810" y="4428638"/>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a:stCxn id="10" idx="3"/>
          </p:cNvCxnSpPr>
          <p:nvPr/>
        </p:nvCxnSpPr>
        <p:spPr>
          <a:xfrm flipV="1">
            <a:off x="10278661" y="3949536"/>
            <a:ext cx="550711" cy="3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1781619" y="1400624"/>
            <a:ext cx="1927451" cy="1802291"/>
          </a:xfrm>
          <a:prstGeom prst="rect">
            <a:avLst/>
          </a:prstGeom>
        </p:spPr>
      </p:pic>
      <p:sp>
        <p:nvSpPr>
          <p:cNvPr id="18" name="Rectangle 17"/>
          <p:cNvSpPr/>
          <p:nvPr/>
        </p:nvSpPr>
        <p:spPr>
          <a:xfrm>
            <a:off x="2051089" y="1480565"/>
            <a:ext cx="1388508" cy="46978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sp>
        <p:nvSpPr>
          <p:cNvPr id="23" name="Rectangle 22"/>
          <p:cNvSpPr/>
          <p:nvPr/>
        </p:nvSpPr>
        <p:spPr>
          <a:xfrm>
            <a:off x="2051090" y="1943251"/>
            <a:ext cx="1388508" cy="46978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a:p>
        </p:txBody>
      </p:sp>
      <p:pic>
        <p:nvPicPr>
          <p:cNvPr id="24" name="Picture 23"/>
          <p:cNvPicPr>
            <a:picLocks noChangeAspect="1"/>
          </p:cNvPicPr>
          <p:nvPr/>
        </p:nvPicPr>
        <p:blipFill>
          <a:blip r:embed="rId2"/>
          <a:stretch>
            <a:fillRect/>
          </a:stretch>
        </p:blipFill>
        <p:spPr>
          <a:xfrm>
            <a:off x="141039" y="3482842"/>
            <a:ext cx="1011476" cy="945796"/>
          </a:xfrm>
          <a:prstGeom prst="rect">
            <a:avLst/>
          </a:prstGeom>
        </p:spPr>
      </p:pic>
      <p:sp>
        <p:nvSpPr>
          <p:cNvPr id="28" name="Rectangle 27"/>
          <p:cNvSpPr>
            <a:spLocks noChangeArrowheads="1"/>
          </p:cNvSpPr>
          <p:nvPr/>
        </p:nvSpPr>
        <p:spPr bwMode="auto">
          <a:xfrm>
            <a:off x="0" y="1113718"/>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Cascade of Classifier</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29" name="Rectangle 28"/>
          <p:cNvSpPr/>
          <p:nvPr/>
        </p:nvSpPr>
        <p:spPr>
          <a:xfrm>
            <a:off x="8367218" y="775163"/>
            <a:ext cx="2577778" cy="1241622"/>
          </a:xfrm>
          <a:prstGeom prst="rect">
            <a:avLst/>
          </a:prstGeom>
        </p:spPr>
        <p:txBody>
          <a:bodyPr wrap="square">
            <a:spAutoFit/>
          </a:bodyPr>
          <a:lstStyle/>
          <a:p>
            <a:r>
              <a:rPr lang="en-US" sz="1867" dirty="0">
                <a:latin typeface="Calibri" panose="020F0502020204030204" pitchFamily="34" charset="0"/>
                <a:ea typeface="Calibri" panose="020F0502020204030204" pitchFamily="34" charset="0"/>
                <a:cs typeface="Times New Roman" panose="02020603050405020304" pitchFamily="18" charset="0"/>
              </a:rPr>
              <a:t>The idea of cascade classifier is reject the non-face region as soon as possible</a:t>
            </a:r>
            <a:endParaRPr lang="en-US" sz="2400" dirty="0"/>
          </a:p>
        </p:txBody>
      </p:sp>
    </p:spTree>
    <p:extLst>
      <p:ext uri="{BB962C8B-B14F-4D97-AF65-F5344CB8AC3E}">
        <p14:creationId xmlns:p14="http://schemas.microsoft.com/office/powerpoint/2010/main" val="3717711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62372" y="347788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1</a:t>
            </a:r>
            <a:endParaRPr lang="en-US" sz="2400" dirty="0"/>
          </a:p>
        </p:txBody>
      </p:sp>
      <p:sp>
        <p:nvSpPr>
          <p:cNvPr id="7" name="Rounded Rectangle 6"/>
          <p:cNvSpPr/>
          <p:nvPr/>
        </p:nvSpPr>
        <p:spPr>
          <a:xfrm>
            <a:off x="4212486" y="347788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2</a:t>
            </a:r>
            <a:endParaRPr lang="en-US" sz="2400" dirty="0"/>
          </a:p>
        </p:txBody>
      </p:sp>
      <p:sp>
        <p:nvSpPr>
          <p:cNvPr id="9" name="Rounded Rectangle 8"/>
          <p:cNvSpPr/>
          <p:nvPr/>
        </p:nvSpPr>
        <p:spPr>
          <a:xfrm>
            <a:off x="6462601" y="347788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3</a:t>
            </a:r>
            <a:endParaRPr lang="en-US" sz="2400" dirty="0"/>
          </a:p>
        </p:txBody>
      </p:sp>
      <p:sp>
        <p:nvSpPr>
          <p:cNvPr id="10" name="Rounded Rectangle 9"/>
          <p:cNvSpPr/>
          <p:nvPr/>
        </p:nvSpPr>
        <p:spPr>
          <a:xfrm>
            <a:off x="8712716" y="3477888"/>
            <a:ext cx="1565945" cy="950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Stage 4</a:t>
            </a:r>
            <a:endParaRPr lang="en-US" sz="2400" dirty="0"/>
          </a:p>
        </p:txBody>
      </p:sp>
      <p:cxnSp>
        <p:nvCxnSpPr>
          <p:cNvPr id="11" name="Straight Arrow Connector 10"/>
          <p:cNvCxnSpPr>
            <a:stCxn id="4" idx="3"/>
            <a:endCxn id="7" idx="1"/>
          </p:cNvCxnSpPr>
          <p:nvPr/>
        </p:nvCxnSpPr>
        <p:spPr>
          <a:xfrm>
            <a:off x="3528317" y="395326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8432" y="395326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8028546" y="3953264"/>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962372" y="5446506"/>
            <a:ext cx="8316289" cy="883641"/>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ln w="0"/>
                <a:solidFill>
                  <a:schemeClr val="tx1"/>
                </a:solidFill>
                <a:effectLst>
                  <a:outerShdw blurRad="38100" dist="19050" dir="2700000" algn="tl" rotWithShape="0">
                    <a:schemeClr val="dk1">
                      <a:alpha val="40000"/>
                    </a:schemeClr>
                  </a:outerShdw>
                </a:effectLst>
              </a:rPr>
              <a:t>Rejected Windows</a:t>
            </a:r>
            <a:endParaRPr lang="en-US" sz="2667" dirty="0"/>
          </a:p>
        </p:txBody>
      </p:sp>
      <p:cxnSp>
        <p:nvCxnSpPr>
          <p:cNvPr id="17" name="Straight Arrow Connector 16"/>
          <p:cNvCxnSpPr/>
          <p:nvPr/>
        </p:nvCxnSpPr>
        <p:spPr>
          <a:xfrm>
            <a:off x="1278202" y="3949535"/>
            <a:ext cx="6841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2"/>
          </p:cNvCxnSpPr>
          <p:nvPr/>
        </p:nvCxnSpPr>
        <p:spPr>
          <a:xfrm flipH="1">
            <a:off x="2730491" y="4428641"/>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flipH="1">
            <a:off x="4980604" y="442864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flipH="1">
            <a:off x="7230718" y="4428640"/>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flipH="1">
            <a:off x="9522810" y="4428638"/>
            <a:ext cx="14853" cy="1017865"/>
          </a:xfrm>
          <a:prstGeom prst="straightConnector1">
            <a:avLst/>
          </a:prstGeom>
          <a:ln>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a:stCxn id="10" idx="3"/>
          </p:cNvCxnSpPr>
          <p:nvPr/>
        </p:nvCxnSpPr>
        <p:spPr>
          <a:xfrm flipV="1">
            <a:off x="10278661" y="3949536"/>
            <a:ext cx="550711" cy="3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2435681" y="5612659"/>
            <a:ext cx="589619" cy="551332"/>
          </a:xfrm>
          <a:prstGeom prst="rect">
            <a:avLst/>
          </a:prstGeom>
        </p:spPr>
      </p:pic>
      <p:pic>
        <p:nvPicPr>
          <p:cNvPr id="24" name="Picture 23"/>
          <p:cNvPicPr>
            <a:picLocks noChangeAspect="1"/>
          </p:cNvPicPr>
          <p:nvPr/>
        </p:nvPicPr>
        <p:blipFill>
          <a:blip r:embed="rId2"/>
          <a:stretch>
            <a:fillRect/>
          </a:stretch>
        </p:blipFill>
        <p:spPr>
          <a:xfrm>
            <a:off x="141039" y="3482842"/>
            <a:ext cx="1011476" cy="945796"/>
          </a:xfrm>
          <a:prstGeom prst="rect">
            <a:avLst/>
          </a:prstGeom>
        </p:spPr>
      </p:pic>
      <p:sp>
        <p:nvSpPr>
          <p:cNvPr id="27" name="Rectangle 26"/>
          <p:cNvSpPr>
            <a:spLocks noChangeArrowheads="1"/>
          </p:cNvSpPr>
          <p:nvPr/>
        </p:nvSpPr>
        <p:spPr bwMode="auto">
          <a:xfrm>
            <a:off x="0" y="1113718"/>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Cascade of Classifier</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28" name="Rectangle 27"/>
          <p:cNvSpPr/>
          <p:nvPr/>
        </p:nvSpPr>
        <p:spPr>
          <a:xfrm>
            <a:off x="8367218" y="775163"/>
            <a:ext cx="2577778" cy="1241622"/>
          </a:xfrm>
          <a:prstGeom prst="rect">
            <a:avLst/>
          </a:prstGeom>
        </p:spPr>
        <p:txBody>
          <a:bodyPr wrap="square">
            <a:spAutoFit/>
          </a:bodyPr>
          <a:lstStyle/>
          <a:p>
            <a:r>
              <a:rPr lang="en-US" sz="1867" dirty="0">
                <a:latin typeface="Calibri" panose="020F0502020204030204" pitchFamily="34" charset="0"/>
                <a:ea typeface="Calibri" panose="020F0502020204030204" pitchFamily="34" charset="0"/>
                <a:cs typeface="Times New Roman" panose="02020603050405020304" pitchFamily="18" charset="0"/>
              </a:rPr>
              <a:t>The idea of cascade classifier is reject the non-face region as soon as possible</a:t>
            </a:r>
            <a:endParaRPr lang="en-US" sz="2400" dirty="0"/>
          </a:p>
        </p:txBody>
      </p:sp>
    </p:spTree>
    <p:extLst>
      <p:ext uri="{BB962C8B-B14F-4D97-AF65-F5344CB8AC3E}">
        <p14:creationId xmlns:p14="http://schemas.microsoft.com/office/powerpoint/2010/main" val="2828947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45478" y="6581001"/>
            <a:ext cx="2046522" cy="276999"/>
          </a:xfrm>
          <a:prstGeom prst="rect">
            <a:avLst/>
          </a:prstGeom>
        </p:spPr>
        <p:txBody>
          <a:bodyPr wrap="none">
            <a:spAutoFit/>
          </a:bodyPr>
          <a:lstStyle/>
          <a:p>
            <a:r>
              <a:rPr lang="cs-CZ" sz="1200" dirty="0"/>
              <a:t>https://vimeo.com/12774628</a:t>
            </a:r>
          </a:p>
        </p:txBody>
      </p:sp>
      <p:pic>
        <p:nvPicPr>
          <p:cNvPr id="5" name="Haar Cascade Visualization">
            <a:hlinkClick r:id="" action="ppaction://media"/>
          </p:cNvPr>
          <p:cNvPicPr>
            <a:picLocks noChangeAspect="1"/>
          </p:cNvPicPr>
          <p:nvPr>
            <a:videoFile r:link="rId1"/>
            <p:extLst>
              <p:ext uri="{DAA4B4D4-6D71-4841-9C94-3DE7FCFB9230}">
                <p14:media xmlns:p14="http://schemas.microsoft.com/office/powerpoint/2010/main" r:embed="rId2">
                  <p14:trim st="6105"/>
                </p14:media>
              </p:ext>
            </p:extLst>
          </p:nvPr>
        </p:nvPicPr>
        <p:blipFill>
          <a:blip r:embed="rId4"/>
          <a:stretch>
            <a:fillRect/>
          </a:stretch>
        </p:blipFill>
        <p:spPr>
          <a:xfrm>
            <a:off x="3576615" y="1588286"/>
            <a:ext cx="4800600" cy="4572000"/>
          </a:xfrm>
          <a:prstGeom prst="rect">
            <a:avLst/>
          </a:prstGeom>
        </p:spPr>
      </p:pic>
      <p:sp>
        <p:nvSpPr>
          <p:cNvPr id="8" name="Rectangle 7"/>
          <p:cNvSpPr>
            <a:spLocks noChangeArrowheads="1"/>
          </p:cNvSpPr>
          <p:nvPr/>
        </p:nvSpPr>
        <p:spPr bwMode="auto">
          <a:xfrm>
            <a:off x="0" y="928762"/>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err="1">
                <a:solidFill>
                  <a:srgbClr val="00A499"/>
                </a:solidFill>
                <a:cs typeface="Arial" panose="020B0604020202020204" pitchFamily="34" charset="0"/>
              </a:rPr>
              <a:t>Haar</a:t>
            </a:r>
            <a:r>
              <a:rPr lang="en-US" sz="3200" b="1" dirty="0">
                <a:solidFill>
                  <a:srgbClr val="00A499"/>
                </a:solidFill>
                <a:cs typeface="Arial" panose="020B0604020202020204" pitchFamily="34" charset="0"/>
              </a:rPr>
              <a:t> Features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1545054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descr=" 4"/>
          <p:cNvSpPr>
            <a:spLocks noChangeArrowheads="1"/>
          </p:cNvSpPr>
          <p:nvPr/>
        </p:nvSpPr>
        <p:spPr bwMode="auto">
          <a:xfrm>
            <a:off x="0" y="987433"/>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Face Detection - Evaluation</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6" name="Rectangle 5" descr=" 6"/>
          <p:cNvSpPr/>
          <p:nvPr/>
        </p:nvSpPr>
        <p:spPr>
          <a:xfrm>
            <a:off x="2165486" y="2086975"/>
            <a:ext cx="552639" cy="740532"/>
          </a:xfrm>
          <a:prstGeom prst="rect">
            <a:avLst/>
          </a:prstGeom>
          <a:noFill/>
          <a:ln w="571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1"/>
          </a:p>
        </p:txBody>
      </p:sp>
      <p:sp>
        <p:nvSpPr>
          <p:cNvPr id="3" name="Rectangle 2" descr=" 3"/>
          <p:cNvSpPr/>
          <p:nvPr/>
        </p:nvSpPr>
        <p:spPr>
          <a:xfrm>
            <a:off x="9819125" y="6602512"/>
            <a:ext cx="2418996" cy="276999"/>
          </a:xfrm>
          <a:prstGeom prst="rect">
            <a:avLst/>
          </a:prstGeom>
        </p:spPr>
        <p:txBody>
          <a:bodyPr wrap="none">
            <a:spAutoFit/>
          </a:bodyPr>
          <a:lstStyle/>
          <a:p>
            <a:r>
              <a:rPr lang="cs-CZ" sz="1200" dirty="0"/>
              <a:t>http://vis-www.cs.umass.edu/fddb/</a:t>
            </a:r>
          </a:p>
        </p:txBody>
      </p:sp>
      <p:pic>
        <p:nvPicPr>
          <p:cNvPr id="2050" name="Picture 2" descr=" 2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941" y="1951430"/>
            <a:ext cx="2866889" cy="20262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2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9600" y="1947203"/>
            <a:ext cx="2473600" cy="20346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2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0941" y="4203657"/>
            <a:ext cx="3362455" cy="23988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 20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8879" y="1951429"/>
            <a:ext cx="3294656" cy="46320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 205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4832" y="4203657"/>
            <a:ext cx="1803635" cy="237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9496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descr=" 4"/>
          <p:cNvSpPr>
            <a:spLocks noChangeArrowheads="1"/>
          </p:cNvSpPr>
          <p:nvPr/>
        </p:nvSpPr>
        <p:spPr bwMode="auto">
          <a:xfrm>
            <a:off x="0" y="1103509"/>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Face Detection - Evaluation</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6" name="Rectangle 5" descr=" 6"/>
          <p:cNvSpPr/>
          <p:nvPr/>
        </p:nvSpPr>
        <p:spPr>
          <a:xfrm>
            <a:off x="2165486" y="2086975"/>
            <a:ext cx="552639" cy="740532"/>
          </a:xfrm>
          <a:prstGeom prst="rect">
            <a:avLst/>
          </a:prstGeom>
          <a:noFill/>
          <a:ln w="571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1"/>
          </a:p>
        </p:txBody>
      </p:sp>
      <p:sp>
        <p:nvSpPr>
          <p:cNvPr id="3" name="Rectangle 2" descr=" 3"/>
          <p:cNvSpPr/>
          <p:nvPr/>
        </p:nvSpPr>
        <p:spPr>
          <a:xfrm>
            <a:off x="1940264" y="1934917"/>
            <a:ext cx="8303299" cy="4607095"/>
          </a:xfrm>
          <a:prstGeom prst="rect">
            <a:avLst/>
          </a:prstGeom>
        </p:spPr>
        <p:txBody>
          <a:bodyPr wrap="none">
            <a:spAutoFit/>
          </a:bodyPr>
          <a:lstStyle/>
          <a:p>
            <a:r>
              <a:rPr lang="en-US" sz="2667" dirty="0"/>
              <a:t>TP = number of true positives</a:t>
            </a:r>
            <a:br>
              <a:rPr lang="en-US" sz="2667" dirty="0"/>
            </a:br>
            <a:r>
              <a:rPr lang="en-US" sz="2667" dirty="0"/>
              <a:t>FP = number of false positives</a:t>
            </a:r>
          </a:p>
          <a:p>
            <a:r>
              <a:rPr lang="en-US" sz="2667" dirty="0"/>
              <a:t>FN = number of false negatives</a:t>
            </a:r>
          </a:p>
          <a:p>
            <a:r>
              <a:rPr lang="en-US" sz="2667" dirty="0"/>
              <a:t>TN = number of true negatives</a:t>
            </a:r>
          </a:p>
          <a:p>
            <a:endParaRPr lang="en-US" sz="2667" dirty="0"/>
          </a:p>
          <a:p>
            <a:endParaRPr lang="en-US" sz="2667" dirty="0"/>
          </a:p>
          <a:p>
            <a:r>
              <a:rPr lang="en-US" sz="2667" dirty="0"/>
              <a:t>precision = TP/(TP+FP)</a:t>
            </a:r>
          </a:p>
          <a:p>
            <a:r>
              <a:rPr lang="en-US" sz="2667" dirty="0"/>
              <a:t>sensitivity = TP/(TP+FN) </a:t>
            </a:r>
          </a:p>
          <a:p>
            <a:r>
              <a:rPr lang="en-US" sz="2667" dirty="0"/>
              <a:t>F1 score (harmonic mean of precision and sensitivity) = 2 </a:t>
            </a:r>
            <a:r>
              <a:rPr lang="en-US" sz="2667" i="1" dirty="0"/>
              <a:t>×</a:t>
            </a:r>
            <a:r>
              <a:rPr lang="en-US" sz="2667" dirty="0"/>
              <a:t/>
            </a:r>
            <a:br>
              <a:rPr lang="en-US" sz="2667" dirty="0"/>
            </a:br>
            <a:r>
              <a:rPr lang="en-US" sz="2667" dirty="0"/>
              <a:t>precision </a:t>
            </a:r>
            <a:r>
              <a:rPr lang="en-US" sz="2667" i="1" dirty="0"/>
              <a:t>× </a:t>
            </a:r>
            <a:r>
              <a:rPr lang="en-US" sz="2667" dirty="0"/>
              <a:t>sensitivity/(precision + sensitivity)</a:t>
            </a:r>
            <a:br>
              <a:rPr lang="en-US" sz="2667" dirty="0"/>
            </a:br>
            <a:endParaRPr lang="cs-CZ" sz="2667" dirty="0"/>
          </a:p>
        </p:txBody>
      </p:sp>
    </p:spTree>
    <p:extLst>
      <p:ext uri="{BB962C8B-B14F-4D97-AF65-F5344CB8AC3E}">
        <p14:creationId xmlns:p14="http://schemas.microsoft.com/office/powerpoint/2010/main" val="45468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 6"/>
          <p:cNvSpPr/>
          <p:nvPr/>
        </p:nvSpPr>
        <p:spPr>
          <a:xfrm>
            <a:off x="2165486" y="2086975"/>
            <a:ext cx="552639" cy="740532"/>
          </a:xfrm>
          <a:prstGeom prst="rect">
            <a:avLst/>
          </a:prstGeom>
          <a:noFill/>
          <a:ln w="571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1"/>
          </a:p>
        </p:txBody>
      </p:sp>
      <p:pic>
        <p:nvPicPr>
          <p:cNvPr id="5" name="Picture 4" descr=" 5"/>
          <p:cNvPicPr>
            <a:picLocks noChangeAspect="1"/>
          </p:cNvPicPr>
          <p:nvPr/>
        </p:nvPicPr>
        <p:blipFill>
          <a:blip r:embed="rId2"/>
          <a:stretch>
            <a:fillRect/>
          </a:stretch>
        </p:blipFill>
        <p:spPr>
          <a:xfrm>
            <a:off x="5939179" y="1099149"/>
            <a:ext cx="5249752" cy="5561728"/>
          </a:xfrm>
          <a:prstGeom prst="rect">
            <a:avLst/>
          </a:prstGeom>
        </p:spPr>
      </p:pic>
      <p:sp>
        <p:nvSpPr>
          <p:cNvPr id="8" name="Rectangle 7" descr=" 8"/>
          <p:cNvSpPr/>
          <p:nvPr/>
        </p:nvSpPr>
        <p:spPr>
          <a:xfrm>
            <a:off x="9852877" y="6581001"/>
            <a:ext cx="2418996" cy="276999"/>
          </a:xfrm>
          <a:prstGeom prst="rect">
            <a:avLst/>
          </a:prstGeom>
        </p:spPr>
        <p:txBody>
          <a:bodyPr wrap="none">
            <a:spAutoFit/>
          </a:bodyPr>
          <a:lstStyle/>
          <a:p>
            <a:r>
              <a:rPr lang="cs-CZ" sz="1200" dirty="0"/>
              <a:t>http://vis-www.cs.umass.edu/fddb/</a:t>
            </a:r>
          </a:p>
        </p:txBody>
      </p:sp>
      <p:sp>
        <p:nvSpPr>
          <p:cNvPr id="9" name="Rectangle 6" descr=" 9"/>
          <p:cNvSpPr>
            <a:spLocks noChangeArrowheads="1"/>
          </p:cNvSpPr>
          <p:nvPr/>
        </p:nvSpPr>
        <p:spPr bwMode="auto">
          <a:xfrm>
            <a:off x="-282246" y="3252846"/>
            <a:ext cx="6090322"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Face Detection - Evaluation</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21648529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1087951"/>
            <a:ext cx="12095018" cy="5262979"/>
          </a:xfrm>
          <a:prstGeom prst="rect">
            <a:avLst/>
          </a:prstGeom>
        </p:spPr>
        <p:txBody>
          <a:bodyPr wrap="square">
            <a:spAutoFit/>
          </a:bodyPr>
          <a:lstStyle/>
          <a:p>
            <a:pPr marL="457200" indent="-457200">
              <a:buFont typeface="Arial" panose="020B0604020202020204" pitchFamily="34" charset="0"/>
              <a:buChar char="•"/>
            </a:pPr>
            <a:r>
              <a:rPr lang="en-US" sz="2800" dirty="0"/>
              <a:t>Since Viola and Jones popularized the </a:t>
            </a:r>
            <a:r>
              <a:rPr lang="en-US" sz="2800" dirty="0" err="1"/>
              <a:t>Haar</a:t>
            </a:r>
            <a:r>
              <a:rPr lang="en-US" sz="2800" dirty="0"/>
              <a:t>-like features for face detection, the </a:t>
            </a:r>
            <a:r>
              <a:rPr lang="en-US" sz="2800" dirty="0" err="1"/>
              <a:t>Haarlike</a:t>
            </a:r>
            <a:r>
              <a:rPr lang="en-US" sz="2800" dirty="0"/>
              <a:t> features and their </a:t>
            </a:r>
            <a:r>
              <a:rPr lang="en-US" sz="2800" dirty="0" err="1"/>
              <a:t>modifcations</a:t>
            </a:r>
            <a:r>
              <a:rPr lang="en-US" sz="2800" dirty="0"/>
              <a:t> were used in many detection tasks (e.g. pedestrian</a:t>
            </a:r>
            <a:r>
              <a:rPr lang="en-US" sz="2800" dirty="0" smtClean="0"/>
              <a:t>, eye</a:t>
            </a:r>
            <a:r>
              <a:rPr lang="en-US" sz="2800" dirty="0"/>
              <a:t>, vehicle). </a:t>
            </a:r>
            <a:endParaRPr lang="en-US" sz="2800" dirty="0" smtClean="0"/>
          </a:p>
          <a:p>
            <a:endParaRPr lang="en-US" sz="2800" dirty="0"/>
          </a:p>
          <a:p>
            <a:pPr marL="457200" indent="-457200">
              <a:buFont typeface="Arial" panose="020B0604020202020204" pitchFamily="34" charset="0"/>
              <a:buChar char="•"/>
            </a:pPr>
            <a:r>
              <a:rPr lang="en-US" sz="2800" dirty="0" smtClean="0"/>
              <a:t>In </a:t>
            </a:r>
            <a:r>
              <a:rPr lang="en-US" sz="2800" dirty="0"/>
              <a:t>the area of pedestrian detection, in </a:t>
            </a:r>
            <a:r>
              <a:rPr lang="en-US" sz="2800" dirty="0" smtClean="0"/>
              <a:t>[1], </a:t>
            </a:r>
            <a:r>
              <a:rPr lang="en-US" sz="2800" dirty="0"/>
              <a:t>the authors presented </a:t>
            </a:r>
            <a:r>
              <a:rPr lang="en-US" sz="2800" dirty="0" smtClean="0"/>
              <a:t>the component-based </a:t>
            </a:r>
            <a:r>
              <a:rPr lang="en-US" sz="2800" dirty="0"/>
              <a:t>person detector that is able to detect the occluded people in </a:t>
            </a:r>
            <a:r>
              <a:rPr lang="en-US" sz="2800" dirty="0" smtClean="0"/>
              <a:t>clustered scenes </a:t>
            </a:r>
            <a:r>
              <a:rPr lang="en-US" sz="2800" dirty="0"/>
              <a:t>in static images. The detector uses the </a:t>
            </a:r>
            <a:r>
              <a:rPr lang="en-US" sz="2800" dirty="0" err="1"/>
              <a:t>Haar</a:t>
            </a:r>
            <a:r>
              <a:rPr lang="en-US" sz="2800" dirty="0"/>
              <a:t>-like features to describe the components of people (heads, legs, arms) combined with the SVM </a:t>
            </a:r>
            <a:r>
              <a:rPr lang="en-US" sz="2800" dirty="0" err="1"/>
              <a:t>classifer</a:t>
            </a:r>
            <a:r>
              <a:rPr lang="en-US" sz="2800" dirty="0"/>
              <a:t>. The Viola </a:t>
            </a:r>
            <a:r>
              <a:rPr lang="en-US" sz="2800" dirty="0" smtClean="0"/>
              <a:t>and Jones </a:t>
            </a:r>
            <a:r>
              <a:rPr lang="en-US" sz="2800" dirty="0"/>
              <a:t>detection framework was successfully extended for moving-human detection </a:t>
            </a:r>
            <a:r>
              <a:rPr lang="en-US" sz="2800" dirty="0" smtClean="0"/>
              <a:t>in [2]. </a:t>
            </a:r>
            <a:r>
              <a:rPr lang="en-US" sz="2800" dirty="0"/>
              <a:t>In </a:t>
            </a:r>
            <a:r>
              <a:rPr lang="en-US" sz="2800" dirty="0" smtClean="0"/>
              <a:t>[3], </a:t>
            </a:r>
            <a:r>
              <a:rPr lang="en-US" sz="2800" dirty="0"/>
              <a:t>the authors proposed the method for estimating the walking direction </a:t>
            </a:r>
            <a:r>
              <a:rPr lang="en-US" sz="2800" dirty="0" smtClean="0"/>
              <a:t>of pedestrian</a:t>
            </a:r>
            <a:r>
              <a:rPr lang="en-US" sz="2800" dirty="0"/>
              <a:t>. </a:t>
            </a:r>
            <a:br>
              <a:rPr lang="en-US" sz="2800" dirty="0"/>
            </a:br>
            <a:endParaRPr lang="cs-CZ" sz="2800" dirty="0"/>
          </a:p>
        </p:txBody>
      </p:sp>
      <p:sp>
        <p:nvSpPr>
          <p:cNvPr id="14" name="Rectangle 13"/>
          <p:cNvSpPr>
            <a:spLocks noChangeArrowheads="1"/>
          </p:cNvSpPr>
          <p:nvPr/>
        </p:nvSpPr>
        <p:spPr bwMode="auto">
          <a:xfrm>
            <a:off x="7200324" y="268469"/>
            <a:ext cx="499167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err="1">
                <a:solidFill>
                  <a:srgbClr val="00A499"/>
                </a:solidFill>
                <a:cs typeface="Arial" panose="020B0604020202020204" pitchFamily="34" charset="0"/>
              </a:rPr>
              <a:t>Haar</a:t>
            </a:r>
            <a:r>
              <a:rPr lang="en-US" sz="3200" b="1" dirty="0">
                <a:solidFill>
                  <a:srgbClr val="00A499"/>
                </a:solidFill>
                <a:cs typeface="Arial" panose="020B0604020202020204" pitchFamily="34" charset="0"/>
              </a:rPr>
              <a:t> Features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268158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1126147"/>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Problems (Challenges)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11" name="Rectangle 10"/>
          <p:cNvSpPr/>
          <p:nvPr/>
        </p:nvSpPr>
        <p:spPr>
          <a:xfrm>
            <a:off x="2116567" y="1946302"/>
            <a:ext cx="7837635" cy="502766"/>
          </a:xfrm>
          <a:prstGeom prst="rect">
            <a:avLst/>
          </a:prstGeom>
        </p:spPr>
        <p:txBody>
          <a:bodyPr wrap="square">
            <a:spAutoFit/>
          </a:bodyPr>
          <a:lstStyle/>
          <a:p>
            <a:pPr marL="457177" indent="-457177">
              <a:buFont typeface="Wingdings" panose="05000000000000000000" pitchFamily="2" charset="2"/>
              <a:buChar char="§"/>
            </a:pPr>
            <a:r>
              <a:rPr lang="en-US" sz="2667" dirty="0"/>
              <a:t>different views - different objects  </a:t>
            </a:r>
          </a:p>
        </p:txBody>
      </p:sp>
      <p:pic>
        <p:nvPicPr>
          <p:cNvPr id="12" name="obrázek 53"/>
          <p:cNvPicPr/>
          <p:nvPr/>
        </p:nvPicPr>
        <p:blipFill>
          <a:blip r:embed="rId2" cstate="print"/>
          <a:srcRect/>
          <a:stretch>
            <a:fillRect/>
          </a:stretch>
        </p:blipFill>
        <p:spPr bwMode="auto">
          <a:xfrm>
            <a:off x="1995054" y="3119971"/>
            <a:ext cx="7884800" cy="2516058"/>
          </a:xfrm>
          <a:prstGeom prst="rect">
            <a:avLst/>
          </a:prstGeom>
          <a:noFill/>
          <a:ln w="9525">
            <a:noFill/>
            <a:miter lim="800000"/>
            <a:headEnd/>
            <a:tailEnd/>
          </a:ln>
        </p:spPr>
      </p:pic>
    </p:spTree>
    <p:extLst>
      <p:ext uri="{BB962C8B-B14F-4D97-AF65-F5344CB8AC3E}">
        <p14:creationId xmlns:p14="http://schemas.microsoft.com/office/powerpoint/2010/main" val="4227447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1087951"/>
            <a:ext cx="12095018" cy="3970318"/>
          </a:xfrm>
          <a:prstGeom prst="rect">
            <a:avLst/>
          </a:prstGeom>
        </p:spPr>
        <p:txBody>
          <a:bodyPr wrap="square">
            <a:spAutoFit/>
          </a:bodyPr>
          <a:lstStyle/>
          <a:p>
            <a:pPr marL="457200" indent="-457200">
              <a:buFont typeface="Arial" panose="020B0604020202020204" pitchFamily="34" charset="0"/>
              <a:buChar char="•"/>
            </a:pPr>
            <a:r>
              <a:rPr lang="en-US" sz="2800" dirty="0"/>
              <a:t>The 3D </a:t>
            </a:r>
            <a:r>
              <a:rPr lang="en-US" sz="2800" dirty="0" err="1"/>
              <a:t>Haar</a:t>
            </a:r>
            <a:r>
              <a:rPr lang="en-US" sz="2800" dirty="0"/>
              <a:t>-like features </a:t>
            </a:r>
            <a:r>
              <a:rPr lang="en-US" sz="2800" dirty="0" smtClean="0"/>
              <a:t>for </a:t>
            </a:r>
            <a:r>
              <a:rPr lang="en-US" sz="2800" dirty="0"/>
              <a:t>pedestrian detection were presented</a:t>
            </a:r>
            <a:br>
              <a:rPr lang="en-US" sz="2800" dirty="0"/>
            </a:br>
            <a:r>
              <a:rPr lang="en-US" sz="2800" dirty="0"/>
              <a:t>in </a:t>
            </a:r>
            <a:r>
              <a:rPr lang="en-US" sz="2800" dirty="0" smtClean="0"/>
              <a:t>[4]. </a:t>
            </a:r>
            <a:r>
              <a:rPr lang="en-US" sz="2800" dirty="0"/>
              <a:t>The authors extend the classical </a:t>
            </a:r>
            <a:r>
              <a:rPr lang="en-US" sz="2800" dirty="0" err="1"/>
              <a:t>Haar</a:t>
            </a:r>
            <a:r>
              <a:rPr lang="en-US" sz="2800" dirty="0"/>
              <a:t>-like features using the volume </a:t>
            </a:r>
            <a:r>
              <a:rPr lang="en-US" sz="2800" dirty="0" err="1"/>
              <a:t>flters</a:t>
            </a:r>
            <a:r>
              <a:rPr lang="en-US" sz="2800" dirty="0"/>
              <a:t> in </a:t>
            </a:r>
            <a:r>
              <a:rPr lang="en-US" sz="2800" dirty="0" smtClean="0"/>
              <a:t>3D space </a:t>
            </a:r>
            <a:r>
              <a:rPr lang="en-US" sz="2800" dirty="0"/>
              <a:t>(instead of using rectangle </a:t>
            </a:r>
            <a:r>
              <a:rPr lang="en-US" sz="2800" dirty="0" err="1"/>
              <a:t>flters</a:t>
            </a:r>
            <a:r>
              <a:rPr lang="en-US" sz="2800" dirty="0"/>
              <a:t> in 2D space) to capture motion information. </a:t>
            </a:r>
            <a:r>
              <a:rPr lang="en-US" sz="2800" dirty="0" smtClean="0"/>
              <a:t>The 3D </a:t>
            </a:r>
            <a:r>
              <a:rPr lang="en-US" sz="2800" dirty="0"/>
              <a:t>features are then combined with the SVM </a:t>
            </a:r>
            <a:r>
              <a:rPr lang="en-US" sz="2800" dirty="0" err="1"/>
              <a:t>classifer</a:t>
            </a:r>
            <a:r>
              <a:rPr lang="en-US" sz="2800" dirty="0"/>
              <a:t>. To compute the 3D </a:t>
            </a:r>
            <a:r>
              <a:rPr lang="en-US" sz="2800" dirty="0" err="1" smtClean="0"/>
              <a:t>Haar</a:t>
            </a:r>
            <a:r>
              <a:rPr lang="en-US" sz="2800" dirty="0" smtClean="0"/>
              <a:t>-like features </a:t>
            </a:r>
            <a:r>
              <a:rPr lang="en-US" sz="2800" dirty="0"/>
              <a:t>using the integral image like the classical 2D features, the authors </a:t>
            </a:r>
            <a:r>
              <a:rPr lang="en-US" sz="2800" dirty="0" smtClean="0"/>
              <a:t>introduced Integral </a:t>
            </a:r>
            <a:r>
              <a:rPr lang="en-US" sz="2800" dirty="0"/>
              <a:t>Volume that extends 2D integral image to the three dimensions. </a:t>
            </a:r>
            <a:br>
              <a:rPr lang="en-US" sz="2800" dirty="0"/>
            </a:br>
            <a:r>
              <a:rPr lang="en-US" sz="2800" dirty="0"/>
              <a:t/>
            </a:r>
            <a:br>
              <a:rPr lang="en-US" sz="2800" dirty="0"/>
            </a:br>
            <a:endParaRPr lang="cs-CZ" sz="2800" dirty="0"/>
          </a:p>
        </p:txBody>
      </p:sp>
      <p:sp>
        <p:nvSpPr>
          <p:cNvPr id="14" name="Rectangle 13"/>
          <p:cNvSpPr>
            <a:spLocks noChangeArrowheads="1"/>
          </p:cNvSpPr>
          <p:nvPr/>
        </p:nvSpPr>
        <p:spPr bwMode="auto">
          <a:xfrm>
            <a:off x="7200324" y="268469"/>
            <a:ext cx="499167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err="1">
                <a:solidFill>
                  <a:srgbClr val="00A499"/>
                </a:solidFill>
                <a:cs typeface="Arial" panose="020B0604020202020204" pitchFamily="34" charset="0"/>
              </a:rPr>
              <a:t>Haar</a:t>
            </a:r>
            <a:r>
              <a:rPr lang="en-US" sz="3200" b="1" dirty="0">
                <a:solidFill>
                  <a:srgbClr val="00A499"/>
                </a:solidFill>
                <a:cs typeface="Arial" panose="020B0604020202020204" pitchFamily="34" charset="0"/>
              </a:rPr>
              <a:t> Features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pic>
        <p:nvPicPr>
          <p:cNvPr id="2" name="Picture 1"/>
          <p:cNvPicPr>
            <a:picLocks noChangeAspect="1"/>
          </p:cNvPicPr>
          <p:nvPr/>
        </p:nvPicPr>
        <p:blipFill>
          <a:blip r:embed="rId2"/>
          <a:stretch>
            <a:fillRect/>
          </a:stretch>
        </p:blipFill>
        <p:spPr>
          <a:xfrm>
            <a:off x="5680710" y="3843424"/>
            <a:ext cx="5219700" cy="2762250"/>
          </a:xfrm>
          <a:prstGeom prst="rect">
            <a:avLst/>
          </a:prstGeom>
        </p:spPr>
      </p:pic>
    </p:spTree>
    <p:extLst>
      <p:ext uri="{BB962C8B-B14F-4D97-AF65-F5344CB8AC3E}">
        <p14:creationId xmlns:p14="http://schemas.microsoft.com/office/powerpoint/2010/main" val="393418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533465"/>
            <a:ext cx="12095018" cy="5324535"/>
          </a:xfrm>
          <a:prstGeom prst="rect">
            <a:avLst/>
          </a:prstGeom>
        </p:spPr>
        <p:txBody>
          <a:bodyPr wrap="square">
            <a:spAutoFit/>
          </a:bodyPr>
          <a:lstStyle/>
          <a:p>
            <a:r>
              <a:rPr lang="en-US" sz="2400" dirty="0" smtClean="0"/>
              <a:t>[1] Mohan</a:t>
            </a:r>
            <a:r>
              <a:rPr lang="en-US" sz="2400" dirty="0"/>
              <a:t>, A., </a:t>
            </a:r>
            <a:r>
              <a:rPr lang="en-US" sz="2400" dirty="0" err="1"/>
              <a:t>Papageorgiou</a:t>
            </a:r>
            <a:r>
              <a:rPr lang="en-US" sz="2400" dirty="0"/>
              <a:t>, C., </a:t>
            </a:r>
            <a:r>
              <a:rPr lang="en-US" sz="2400" dirty="0" err="1"/>
              <a:t>Poggio</a:t>
            </a:r>
            <a:r>
              <a:rPr lang="en-US" sz="2400" dirty="0"/>
              <a:t>, T.: Example-based object detection in images by components. IEEE Trans. Pattern Anal. Mach. </a:t>
            </a:r>
            <a:r>
              <a:rPr lang="en-US" sz="2400" dirty="0" err="1"/>
              <a:t>Intell</a:t>
            </a:r>
            <a:r>
              <a:rPr lang="en-US" sz="2400" dirty="0"/>
              <a:t>. 23(4), 349–361 (Apr 2001), http://dx.doi.org/10.1109/34.917571 </a:t>
            </a:r>
          </a:p>
          <a:p>
            <a:endParaRPr lang="en-US" sz="2400" dirty="0" smtClean="0"/>
          </a:p>
          <a:p>
            <a:r>
              <a:rPr lang="en-US" sz="2400" dirty="0"/>
              <a:t>[2] Viola, P., Jones, M., Snow, D.: Detecting pedestrians using patterns of motion and appearance. In: Computer Vision, 2003. Proceedings. Ninth IEEE International Conference on. pp. 734 –741 vol.2 (</a:t>
            </a:r>
            <a:r>
              <a:rPr lang="en-US" sz="2400" dirty="0" err="1"/>
              <a:t>oct</a:t>
            </a:r>
            <a:r>
              <a:rPr lang="en-US" sz="2400" dirty="0"/>
              <a:t> 2003</a:t>
            </a:r>
            <a:r>
              <a:rPr lang="en-US" sz="2400" dirty="0" smtClean="0"/>
              <a:t>)</a:t>
            </a:r>
          </a:p>
          <a:p>
            <a:endParaRPr lang="en-US" sz="2400" dirty="0"/>
          </a:p>
          <a:p>
            <a:r>
              <a:rPr lang="en-US" sz="2400" dirty="0"/>
              <a:t>[3] Shimizu, H., </a:t>
            </a:r>
            <a:r>
              <a:rPr lang="en-US" sz="2400" dirty="0" err="1"/>
              <a:t>Poggio</a:t>
            </a:r>
            <a:r>
              <a:rPr lang="en-US" sz="2400" dirty="0"/>
              <a:t>, T.: Direction estimation of pedestrian from multiple still images. In: Intelligent Vehicles Symposium, 2004 IEEE. pp. 596–600 (2004</a:t>
            </a:r>
            <a:r>
              <a:rPr lang="en-US" sz="2400" dirty="0" smtClean="0"/>
              <a:t>)</a:t>
            </a:r>
          </a:p>
          <a:p>
            <a:endParaRPr lang="en-US" sz="2400" dirty="0"/>
          </a:p>
          <a:p>
            <a:r>
              <a:rPr lang="en-US" sz="2400" dirty="0" smtClean="0"/>
              <a:t>[4] Cui</a:t>
            </a:r>
            <a:r>
              <a:rPr lang="en-US" sz="2400" dirty="0"/>
              <a:t>, X., Liu, Y., Shan, S., Chen, X., Gao, W.: 3d </a:t>
            </a:r>
            <a:r>
              <a:rPr lang="en-US" sz="2400" dirty="0" err="1"/>
              <a:t>haar</a:t>
            </a:r>
            <a:r>
              <a:rPr lang="en-US" sz="2400" dirty="0"/>
              <a:t>-like features for pedestrian detection. In: Multimedia and Expo, 2007 IEEE International Conference on. pp. 1263–1266 (July 2007) </a:t>
            </a:r>
            <a:r>
              <a:rPr lang="en-US" sz="2800" dirty="0"/>
              <a:t/>
            </a:r>
            <a:br>
              <a:rPr lang="en-US" sz="2800" dirty="0"/>
            </a:br>
            <a:endParaRPr lang="cs-CZ" sz="2800" dirty="0"/>
          </a:p>
        </p:txBody>
      </p:sp>
      <p:sp>
        <p:nvSpPr>
          <p:cNvPr id="14" name="Rectangle 13"/>
          <p:cNvSpPr>
            <a:spLocks noChangeArrowheads="1"/>
          </p:cNvSpPr>
          <p:nvPr/>
        </p:nvSpPr>
        <p:spPr bwMode="auto">
          <a:xfrm>
            <a:off x="7200324" y="268469"/>
            <a:ext cx="499167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err="1">
                <a:solidFill>
                  <a:srgbClr val="00A499"/>
                </a:solidFill>
                <a:cs typeface="Arial" panose="020B0604020202020204" pitchFamily="34" charset="0"/>
              </a:rPr>
              <a:t>Haar</a:t>
            </a:r>
            <a:r>
              <a:rPr lang="en-US" sz="3200" b="1" dirty="0">
                <a:solidFill>
                  <a:srgbClr val="00A499"/>
                </a:solidFill>
                <a:cs typeface="Arial" panose="020B0604020202020204" pitchFamily="34" charset="0"/>
              </a:rPr>
              <a:t> Features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348644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62788" y="2309557"/>
            <a:ext cx="3322285" cy="3926337"/>
          </a:xfrm>
          <a:prstGeom prst="rect">
            <a:avLst/>
          </a:prstGeom>
        </p:spPr>
      </p:pic>
      <p:pic>
        <p:nvPicPr>
          <p:cNvPr id="8" name="Picture 7"/>
          <p:cNvPicPr>
            <a:picLocks noChangeAspect="1"/>
          </p:cNvPicPr>
          <p:nvPr/>
        </p:nvPicPr>
        <p:blipFill>
          <a:blip r:embed="rId3"/>
          <a:stretch>
            <a:fillRect/>
          </a:stretch>
        </p:blipFill>
        <p:spPr>
          <a:xfrm>
            <a:off x="6439179" y="2309557"/>
            <a:ext cx="3944365" cy="4049884"/>
          </a:xfrm>
          <a:prstGeom prst="rect">
            <a:avLst/>
          </a:prstGeom>
        </p:spPr>
      </p:pic>
      <p:sp>
        <p:nvSpPr>
          <p:cNvPr id="12" name="Rectangle 11"/>
          <p:cNvSpPr/>
          <p:nvPr/>
        </p:nvSpPr>
        <p:spPr>
          <a:xfrm>
            <a:off x="6661941" y="6072426"/>
            <a:ext cx="4100760" cy="913392"/>
          </a:xfrm>
          <a:prstGeom prst="rect">
            <a:avLst/>
          </a:prstGeom>
        </p:spPr>
        <p:txBody>
          <a:bodyPr wrap="square">
            <a:spAutoFit/>
          </a:bodyPr>
          <a:lstStyle/>
          <a:p>
            <a:pPr algn="just"/>
            <a:r>
              <a:rPr lang="en-US" sz="1067" dirty="0">
                <a:solidFill>
                  <a:srgbClr val="000000"/>
                </a:solidFill>
                <a:latin typeface="CMR10"/>
              </a:rPr>
              <a:t>Hoang, V.D., </a:t>
            </a:r>
            <a:r>
              <a:rPr lang="en-US" sz="1067" dirty="0" err="1">
                <a:solidFill>
                  <a:srgbClr val="000000"/>
                </a:solidFill>
                <a:latin typeface="CMR10"/>
              </a:rPr>
              <a:t>Vavilin</a:t>
            </a:r>
            <a:r>
              <a:rPr lang="en-US" sz="1067" dirty="0">
                <a:solidFill>
                  <a:srgbClr val="000000"/>
                </a:solidFill>
                <a:latin typeface="CMR10"/>
              </a:rPr>
              <a:t>, A., Jo, K.H.: Pedestrian detection approach based on modified </a:t>
            </a:r>
            <a:r>
              <a:rPr lang="en-US" sz="1067" dirty="0" err="1">
                <a:solidFill>
                  <a:srgbClr val="000000"/>
                </a:solidFill>
                <a:latin typeface="CMR10"/>
              </a:rPr>
              <a:t>haar</a:t>
            </a:r>
            <a:r>
              <a:rPr lang="en-US" sz="1067" dirty="0">
                <a:solidFill>
                  <a:srgbClr val="000000"/>
                </a:solidFill>
                <a:latin typeface="CMR10"/>
              </a:rPr>
              <a:t>-like features and </a:t>
            </a:r>
            <a:r>
              <a:rPr lang="en-US" sz="1067" dirty="0" err="1">
                <a:solidFill>
                  <a:srgbClr val="000000"/>
                </a:solidFill>
                <a:latin typeface="CMR10"/>
              </a:rPr>
              <a:t>adaboost</a:t>
            </a:r>
            <a:r>
              <a:rPr lang="en-US" sz="1067" dirty="0">
                <a:solidFill>
                  <a:srgbClr val="000000"/>
                </a:solidFill>
                <a:latin typeface="CMR10"/>
              </a:rPr>
              <a:t>. In: Control, Automation and Systems (ICCAS), 2012 12th International Conference on. pp. 614-618 (Oct 2012)</a:t>
            </a:r>
            <a:br>
              <a:rPr lang="en-US" sz="1067" dirty="0">
                <a:solidFill>
                  <a:srgbClr val="000000"/>
                </a:solidFill>
                <a:latin typeface="CMR10"/>
              </a:rPr>
            </a:br>
            <a:endParaRPr lang="cs-CZ" sz="1067" dirty="0"/>
          </a:p>
        </p:txBody>
      </p:sp>
      <p:sp>
        <p:nvSpPr>
          <p:cNvPr id="13" name="Rectangle 12"/>
          <p:cNvSpPr/>
          <p:nvPr/>
        </p:nvSpPr>
        <p:spPr>
          <a:xfrm>
            <a:off x="1488021" y="6154501"/>
            <a:ext cx="4572000" cy="749179"/>
          </a:xfrm>
          <a:prstGeom prst="rect">
            <a:avLst/>
          </a:prstGeom>
        </p:spPr>
        <p:txBody>
          <a:bodyPr>
            <a:spAutoFit/>
          </a:bodyPr>
          <a:lstStyle/>
          <a:p>
            <a:pPr algn="just"/>
            <a:r>
              <a:rPr lang="en-US" sz="1067" dirty="0" err="1">
                <a:solidFill>
                  <a:srgbClr val="000000"/>
                </a:solidFill>
                <a:latin typeface="CMR10"/>
              </a:rPr>
              <a:t>Lienhart</a:t>
            </a:r>
            <a:r>
              <a:rPr lang="en-US" sz="1067" dirty="0">
                <a:solidFill>
                  <a:srgbClr val="000000"/>
                </a:solidFill>
                <a:latin typeface="CMR10"/>
              </a:rPr>
              <a:t>, R., </a:t>
            </a:r>
            <a:r>
              <a:rPr lang="en-US" sz="1067" dirty="0" err="1">
                <a:solidFill>
                  <a:srgbClr val="000000"/>
                </a:solidFill>
                <a:latin typeface="CMR10"/>
              </a:rPr>
              <a:t>Maydt</a:t>
            </a:r>
            <a:r>
              <a:rPr lang="en-US" sz="1067" dirty="0">
                <a:solidFill>
                  <a:srgbClr val="000000"/>
                </a:solidFill>
                <a:latin typeface="CMR10"/>
              </a:rPr>
              <a:t>, J.: An extended set of </a:t>
            </a:r>
            <a:r>
              <a:rPr lang="en-US" sz="1067" dirty="0" err="1">
                <a:solidFill>
                  <a:srgbClr val="000000"/>
                </a:solidFill>
                <a:latin typeface="CMR10"/>
              </a:rPr>
              <a:t>haar</a:t>
            </a:r>
            <a:r>
              <a:rPr lang="en-US" sz="1067" dirty="0">
                <a:solidFill>
                  <a:srgbClr val="000000"/>
                </a:solidFill>
                <a:latin typeface="CMR10"/>
              </a:rPr>
              <a:t>-like features for rapid</a:t>
            </a:r>
            <a:br>
              <a:rPr lang="en-US" sz="1067" dirty="0">
                <a:solidFill>
                  <a:srgbClr val="000000"/>
                </a:solidFill>
                <a:latin typeface="CMR10"/>
              </a:rPr>
            </a:br>
            <a:r>
              <a:rPr lang="en-US" sz="1067" dirty="0">
                <a:solidFill>
                  <a:srgbClr val="000000"/>
                </a:solidFill>
                <a:latin typeface="CMR10"/>
              </a:rPr>
              <a:t>object detection. In: Image Processing. 2002. Proceedings. 2002 International Conference on. vol. 1, pp. I–900–I–903 vol.1 (2002)</a:t>
            </a:r>
            <a:br>
              <a:rPr lang="en-US" sz="1067" dirty="0">
                <a:solidFill>
                  <a:srgbClr val="000000"/>
                </a:solidFill>
                <a:latin typeface="CMR10"/>
              </a:rPr>
            </a:br>
            <a:endParaRPr lang="cs-CZ" sz="1067" dirty="0"/>
          </a:p>
        </p:txBody>
      </p:sp>
      <p:sp>
        <p:nvSpPr>
          <p:cNvPr id="11" name="Rectangle 10"/>
          <p:cNvSpPr/>
          <p:nvPr/>
        </p:nvSpPr>
        <p:spPr>
          <a:xfrm>
            <a:off x="900546" y="863508"/>
            <a:ext cx="8309636" cy="1384995"/>
          </a:xfrm>
          <a:prstGeom prst="rect">
            <a:avLst/>
          </a:prstGeom>
        </p:spPr>
        <p:txBody>
          <a:bodyPr wrap="square">
            <a:spAutoFit/>
          </a:bodyPr>
          <a:lstStyle/>
          <a:p>
            <a:r>
              <a:rPr lang="en-US" sz="2800" dirty="0"/>
              <a:t>The modified version of </a:t>
            </a:r>
            <a:r>
              <a:rPr lang="en-US" sz="2800" dirty="0" err="1"/>
              <a:t>Haar</a:t>
            </a:r>
            <a:r>
              <a:rPr lang="en-US" sz="2800" dirty="0"/>
              <a:t>-like features that more properly reflect the shape of the pedestrians than the classical </a:t>
            </a:r>
            <a:r>
              <a:rPr lang="en-US" sz="2800" dirty="0" err="1"/>
              <a:t>Haar</a:t>
            </a:r>
            <a:r>
              <a:rPr lang="en-US" sz="2800" dirty="0"/>
              <a:t>-like features.</a:t>
            </a:r>
            <a:endParaRPr lang="cs-CZ" sz="2800" dirty="0"/>
          </a:p>
        </p:txBody>
      </p:sp>
      <p:sp>
        <p:nvSpPr>
          <p:cNvPr id="14" name="Rectangle 13"/>
          <p:cNvSpPr>
            <a:spLocks noChangeArrowheads="1"/>
          </p:cNvSpPr>
          <p:nvPr/>
        </p:nvSpPr>
        <p:spPr bwMode="auto">
          <a:xfrm>
            <a:off x="7200324" y="268469"/>
            <a:ext cx="499167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err="1">
                <a:solidFill>
                  <a:srgbClr val="00A499"/>
                </a:solidFill>
                <a:cs typeface="Arial" panose="020B0604020202020204" pitchFamily="34" charset="0"/>
              </a:rPr>
              <a:t>Haar</a:t>
            </a:r>
            <a:r>
              <a:rPr lang="en-US" sz="3200" b="1" dirty="0">
                <a:solidFill>
                  <a:srgbClr val="00A499"/>
                </a:solidFill>
                <a:cs typeface="Arial" panose="020B0604020202020204" pitchFamily="34" charset="0"/>
              </a:rPr>
              <a:t> Features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2721672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0546" y="863508"/>
            <a:ext cx="8309636" cy="1384995"/>
          </a:xfrm>
          <a:prstGeom prst="rect">
            <a:avLst/>
          </a:prstGeom>
        </p:spPr>
        <p:txBody>
          <a:bodyPr wrap="square">
            <a:spAutoFit/>
          </a:bodyPr>
          <a:lstStyle/>
          <a:p>
            <a:r>
              <a:rPr lang="en-US" sz="2800" dirty="0"/>
              <a:t>The modified version of </a:t>
            </a:r>
            <a:r>
              <a:rPr lang="en-US" sz="2800" dirty="0" err="1"/>
              <a:t>Haar</a:t>
            </a:r>
            <a:r>
              <a:rPr lang="en-US" sz="2800" dirty="0"/>
              <a:t>-like features that more properly reflect the shape of the pedestrians than the classical </a:t>
            </a:r>
            <a:r>
              <a:rPr lang="en-US" sz="2800" dirty="0" err="1"/>
              <a:t>Haar</a:t>
            </a:r>
            <a:r>
              <a:rPr lang="en-US" sz="2800" dirty="0"/>
              <a:t>-like features.</a:t>
            </a:r>
            <a:endParaRPr lang="cs-CZ" sz="2800" dirty="0"/>
          </a:p>
        </p:txBody>
      </p:sp>
      <p:pic>
        <p:nvPicPr>
          <p:cNvPr id="5" name="Picture 4"/>
          <p:cNvPicPr>
            <a:picLocks noChangeAspect="1"/>
          </p:cNvPicPr>
          <p:nvPr/>
        </p:nvPicPr>
        <p:blipFill>
          <a:blip r:embed="rId2"/>
          <a:stretch>
            <a:fillRect/>
          </a:stretch>
        </p:blipFill>
        <p:spPr>
          <a:xfrm>
            <a:off x="6458914" y="1795549"/>
            <a:ext cx="3757653" cy="4383928"/>
          </a:xfrm>
          <a:prstGeom prst="rect">
            <a:avLst/>
          </a:prstGeom>
        </p:spPr>
      </p:pic>
      <p:pic>
        <p:nvPicPr>
          <p:cNvPr id="10" name="Picture 9"/>
          <p:cNvPicPr>
            <a:picLocks noChangeAspect="1"/>
          </p:cNvPicPr>
          <p:nvPr/>
        </p:nvPicPr>
        <p:blipFill>
          <a:blip r:embed="rId3"/>
          <a:stretch>
            <a:fillRect/>
          </a:stretch>
        </p:blipFill>
        <p:spPr>
          <a:xfrm>
            <a:off x="2196101" y="2413666"/>
            <a:ext cx="3637783" cy="3445151"/>
          </a:xfrm>
          <a:prstGeom prst="rect">
            <a:avLst/>
          </a:prstGeom>
        </p:spPr>
      </p:pic>
      <p:sp>
        <p:nvSpPr>
          <p:cNvPr id="11" name="Rectangle 10"/>
          <p:cNvSpPr/>
          <p:nvPr/>
        </p:nvSpPr>
        <p:spPr>
          <a:xfrm>
            <a:off x="1524000" y="6337904"/>
            <a:ext cx="8827003" cy="707694"/>
          </a:xfrm>
          <a:prstGeom prst="rect">
            <a:avLst/>
          </a:prstGeom>
        </p:spPr>
        <p:txBody>
          <a:bodyPr wrap="square">
            <a:spAutoFit/>
          </a:bodyPr>
          <a:lstStyle/>
          <a:p>
            <a:r>
              <a:rPr lang="en-US" sz="1333" dirty="0">
                <a:solidFill>
                  <a:srgbClr val="000000"/>
                </a:solidFill>
              </a:rPr>
              <a:t>Hoang, V.D., </a:t>
            </a:r>
            <a:r>
              <a:rPr lang="en-US" sz="1333" dirty="0" err="1">
                <a:solidFill>
                  <a:srgbClr val="000000"/>
                </a:solidFill>
              </a:rPr>
              <a:t>Vavilin</a:t>
            </a:r>
            <a:r>
              <a:rPr lang="en-US" sz="1333" dirty="0">
                <a:solidFill>
                  <a:srgbClr val="000000"/>
                </a:solidFill>
              </a:rPr>
              <a:t>, A., Jo, K.H.: Pedestrian detection approach based on modified </a:t>
            </a:r>
            <a:r>
              <a:rPr lang="en-US" sz="1333" dirty="0" err="1">
                <a:solidFill>
                  <a:srgbClr val="000000"/>
                </a:solidFill>
              </a:rPr>
              <a:t>haar</a:t>
            </a:r>
            <a:r>
              <a:rPr lang="en-US" sz="1333" dirty="0">
                <a:solidFill>
                  <a:srgbClr val="000000"/>
                </a:solidFill>
              </a:rPr>
              <a:t>-like features and </a:t>
            </a:r>
            <a:r>
              <a:rPr lang="en-US" sz="1333" dirty="0" err="1">
                <a:solidFill>
                  <a:srgbClr val="000000"/>
                </a:solidFill>
              </a:rPr>
              <a:t>adaboost</a:t>
            </a:r>
            <a:r>
              <a:rPr lang="en-US" sz="1333" dirty="0">
                <a:solidFill>
                  <a:srgbClr val="000000"/>
                </a:solidFill>
              </a:rPr>
              <a:t>. In: Control, Automation and Systems (ICCAS), 2012 12th International Conference on. pp. 614-618 (Oct 2012)</a:t>
            </a:r>
            <a:br>
              <a:rPr lang="en-US" sz="1333" dirty="0">
                <a:solidFill>
                  <a:srgbClr val="000000"/>
                </a:solidFill>
              </a:rPr>
            </a:br>
            <a:endParaRPr lang="cs-CZ" sz="1333" dirty="0"/>
          </a:p>
        </p:txBody>
      </p:sp>
      <p:sp>
        <p:nvSpPr>
          <p:cNvPr id="12" name="Rectangle 11"/>
          <p:cNvSpPr>
            <a:spLocks noChangeArrowheads="1"/>
          </p:cNvSpPr>
          <p:nvPr/>
        </p:nvSpPr>
        <p:spPr bwMode="auto">
          <a:xfrm>
            <a:off x="7200324" y="268469"/>
            <a:ext cx="499167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err="1">
                <a:solidFill>
                  <a:srgbClr val="00A499"/>
                </a:solidFill>
                <a:cs typeface="Arial" panose="020B0604020202020204" pitchFamily="34" charset="0"/>
              </a:rPr>
              <a:t>Haar</a:t>
            </a:r>
            <a:r>
              <a:rPr lang="en-US" sz="3200" b="1" dirty="0">
                <a:solidFill>
                  <a:srgbClr val="00A499"/>
                </a:solidFill>
                <a:cs typeface="Arial" panose="020B0604020202020204" pitchFamily="34" charset="0"/>
              </a:rPr>
              <a:t> Features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3185689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1561" y="1986742"/>
            <a:ext cx="2587134" cy="4369002"/>
          </a:xfrm>
          <a:prstGeom prst="rect">
            <a:avLst/>
          </a:prstGeom>
        </p:spPr>
      </p:pic>
      <p:pic>
        <p:nvPicPr>
          <p:cNvPr id="3" name="Picture 2"/>
          <p:cNvPicPr>
            <a:picLocks noChangeAspect="1"/>
          </p:cNvPicPr>
          <p:nvPr/>
        </p:nvPicPr>
        <p:blipFill>
          <a:blip r:embed="rId3"/>
          <a:stretch>
            <a:fillRect/>
          </a:stretch>
        </p:blipFill>
        <p:spPr>
          <a:xfrm>
            <a:off x="5363000" y="2104595"/>
            <a:ext cx="4253514" cy="4309281"/>
          </a:xfrm>
          <a:prstGeom prst="rect">
            <a:avLst/>
          </a:prstGeom>
        </p:spPr>
      </p:pic>
      <p:sp>
        <p:nvSpPr>
          <p:cNvPr id="6" name="Rectangle 5"/>
          <p:cNvSpPr/>
          <p:nvPr/>
        </p:nvSpPr>
        <p:spPr>
          <a:xfrm>
            <a:off x="2204865" y="6463029"/>
            <a:ext cx="7748281" cy="276999"/>
          </a:xfrm>
          <a:prstGeom prst="rect">
            <a:avLst/>
          </a:prstGeom>
        </p:spPr>
        <p:txBody>
          <a:bodyPr wrap="square">
            <a:spAutoFit/>
          </a:bodyPr>
          <a:lstStyle/>
          <a:p>
            <a:r>
              <a:rPr lang="en-US" sz="1200" dirty="0"/>
              <a:t>S. Zhang, C. </a:t>
            </a:r>
            <a:r>
              <a:rPr lang="en-US" sz="1200" dirty="0" err="1"/>
              <a:t>Bauckhage</a:t>
            </a:r>
            <a:r>
              <a:rPr lang="en-US" sz="1200" dirty="0"/>
              <a:t>, and A. B. </a:t>
            </a:r>
            <a:r>
              <a:rPr lang="en-US" sz="1200" dirty="0" err="1"/>
              <a:t>Cremers</a:t>
            </a:r>
            <a:r>
              <a:rPr lang="en-US" sz="1200" dirty="0"/>
              <a:t>. Informed </a:t>
            </a:r>
            <a:r>
              <a:rPr lang="en-US" sz="1200" dirty="0" err="1"/>
              <a:t>haar</a:t>
            </a:r>
            <a:r>
              <a:rPr lang="en-US" sz="1200" dirty="0"/>
              <a:t>-like features improve pedestrian detection. In CVPR, 2014.</a:t>
            </a:r>
            <a:endParaRPr lang="cs-CZ" sz="1200" dirty="0"/>
          </a:p>
        </p:txBody>
      </p:sp>
      <p:sp>
        <p:nvSpPr>
          <p:cNvPr id="11" name="Rectangle 10"/>
          <p:cNvSpPr/>
          <p:nvPr/>
        </p:nvSpPr>
        <p:spPr>
          <a:xfrm>
            <a:off x="900546" y="863508"/>
            <a:ext cx="8309636" cy="1384995"/>
          </a:xfrm>
          <a:prstGeom prst="rect">
            <a:avLst/>
          </a:prstGeom>
        </p:spPr>
        <p:txBody>
          <a:bodyPr wrap="square">
            <a:spAutoFit/>
          </a:bodyPr>
          <a:lstStyle/>
          <a:p>
            <a:r>
              <a:rPr lang="en-US" sz="2800" dirty="0"/>
              <a:t>The modified version of </a:t>
            </a:r>
            <a:r>
              <a:rPr lang="en-US" sz="2800" dirty="0" err="1"/>
              <a:t>Haar</a:t>
            </a:r>
            <a:r>
              <a:rPr lang="en-US" sz="2800" dirty="0"/>
              <a:t>-like features that more properly reflect the shape of the pedestrians than the classical </a:t>
            </a:r>
            <a:r>
              <a:rPr lang="en-US" sz="2800" dirty="0" err="1"/>
              <a:t>Haar</a:t>
            </a:r>
            <a:r>
              <a:rPr lang="en-US" sz="2800" dirty="0"/>
              <a:t>-like features.</a:t>
            </a:r>
            <a:endParaRPr lang="cs-CZ" sz="2800" dirty="0"/>
          </a:p>
        </p:txBody>
      </p:sp>
      <p:sp>
        <p:nvSpPr>
          <p:cNvPr id="8" name="Rectangle 7"/>
          <p:cNvSpPr>
            <a:spLocks noChangeArrowheads="1"/>
          </p:cNvSpPr>
          <p:nvPr/>
        </p:nvSpPr>
        <p:spPr bwMode="auto">
          <a:xfrm>
            <a:off x="7200324" y="268469"/>
            <a:ext cx="499167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err="1">
                <a:solidFill>
                  <a:srgbClr val="00A499"/>
                </a:solidFill>
                <a:cs typeface="Arial" panose="020B0604020202020204" pitchFamily="34" charset="0"/>
              </a:rPr>
              <a:t>Haar</a:t>
            </a:r>
            <a:r>
              <a:rPr lang="en-US" sz="3200" b="1" dirty="0">
                <a:solidFill>
                  <a:srgbClr val="00A499"/>
                </a:solidFill>
                <a:cs typeface="Arial" panose="020B0604020202020204" pitchFamily="34" charset="0"/>
              </a:rPr>
              <a:t> Features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2675144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25221" y="1654146"/>
            <a:ext cx="8404859" cy="4615733"/>
          </a:xfrm>
          <a:prstGeom prst="rect">
            <a:avLst/>
          </a:prstGeom>
        </p:spPr>
      </p:pic>
      <p:sp>
        <p:nvSpPr>
          <p:cNvPr id="8" name="Rectangle 7"/>
          <p:cNvSpPr/>
          <p:nvPr/>
        </p:nvSpPr>
        <p:spPr>
          <a:xfrm>
            <a:off x="1825222" y="6209991"/>
            <a:ext cx="8557713" cy="646331"/>
          </a:xfrm>
          <a:prstGeom prst="rect">
            <a:avLst/>
          </a:prstGeom>
        </p:spPr>
        <p:txBody>
          <a:bodyPr wrap="square">
            <a:spAutoFit/>
          </a:bodyPr>
          <a:lstStyle/>
          <a:p>
            <a:r>
              <a:rPr lang="en-US" sz="1200" dirty="0">
                <a:solidFill>
                  <a:srgbClr val="000000"/>
                </a:solidFill>
              </a:rPr>
              <a:t>Zheng, W., Liang, L.: Fast car detection using image strip features. In: Computer Vision and Pattern Recognition, 2009. CVPR 2009. IEEE Conference on. pp. 2703–2710 (2009)</a:t>
            </a:r>
            <a:br>
              <a:rPr lang="en-US" sz="1200" dirty="0">
                <a:solidFill>
                  <a:srgbClr val="000000"/>
                </a:solidFill>
              </a:rPr>
            </a:br>
            <a:endParaRPr lang="cs-CZ" sz="1200" dirty="0"/>
          </a:p>
        </p:txBody>
      </p:sp>
      <p:sp>
        <p:nvSpPr>
          <p:cNvPr id="10" name="Rectangle 9"/>
          <p:cNvSpPr/>
          <p:nvPr/>
        </p:nvSpPr>
        <p:spPr>
          <a:xfrm>
            <a:off x="900546" y="863508"/>
            <a:ext cx="8309636" cy="1384995"/>
          </a:xfrm>
          <a:prstGeom prst="rect">
            <a:avLst/>
          </a:prstGeom>
        </p:spPr>
        <p:txBody>
          <a:bodyPr wrap="square">
            <a:spAutoFit/>
          </a:bodyPr>
          <a:lstStyle/>
          <a:p>
            <a:r>
              <a:rPr lang="en-US" sz="2800" dirty="0"/>
              <a:t>The modified version of </a:t>
            </a:r>
            <a:r>
              <a:rPr lang="en-US" sz="2800" dirty="0" err="1"/>
              <a:t>Haar</a:t>
            </a:r>
            <a:r>
              <a:rPr lang="en-US" sz="2800" dirty="0"/>
              <a:t>-like features that more properly reflect the shape of the pedestrians than the classical </a:t>
            </a:r>
            <a:r>
              <a:rPr lang="en-US" sz="2800" dirty="0" err="1"/>
              <a:t>Haar</a:t>
            </a:r>
            <a:r>
              <a:rPr lang="en-US" sz="2800" dirty="0"/>
              <a:t>-like features.</a:t>
            </a:r>
            <a:endParaRPr lang="cs-CZ" sz="2800" dirty="0"/>
          </a:p>
        </p:txBody>
      </p:sp>
      <p:sp>
        <p:nvSpPr>
          <p:cNvPr id="7" name="Rectangle 6"/>
          <p:cNvSpPr>
            <a:spLocks noChangeArrowheads="1"/>
          </p:cNvSpPr>
          <p:nvPr/>
        </p:nvSpPr>
        <p:spPr bwMode="auto">
          <a:xfrm>
            <a:off x="7200324" y="268469"/>
            <a:ext cx="499167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err="1">
                <a:solidFill>
                  <a:srgbClr val="00A499"/>
                </a:solidFill>
                <a:cs typeface="Arial" panose="020B0604020202020204" pitchFamily="34" charset="0"/>
              </a:rPr>
              <a:t>Haar</a:t>
            </a:r>
            <a:r>
              <a:rPr lang="en-US" sz="3200" b="1" dirty="0">
                <a:solidFill>
                  <a:srgbClr val="00A499"/>
                </a:solidFill>
                <a:cs typeface="Arial" panose="020B0604020202020204" pitchFamily="34" charset="0"/>
              </a:rPr>
              <a:t> Features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2128532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0131" y="1161644"/>
            <a:ext cx="9102580" cy="1015663"/>
          </a:xfrm>
          <a:prstGeom prst="rect">
            <a:avLst/>
          </a:prstGeom>
        </p:spPr>
        <p:txBody>
          <a:bodyPr wrap="square">
            <a:spAutoFit/>
          </a:bodyPr>
          <a:lstStyle/>
          <a:p>
            <a:pPr marL="380972" indent="-380972">
              <a:buFont typeface="Arial" panose="020B0604020202020204" pitchFamily="34" charset="0"/>
              <a:buChar char="•"/>
            </a:pPr>
            <a:r>
              <a:rPr lang="en-US" sz="2000" dirty="0" err="1" smtClean="0"/>
              <a:t>Fusek</a:t>
            </a:r>
            <a:r>
              <a:rPr lang="en-US" sz="2000" dirty="0"/>
              <a:t>, R., </a:t>
            </a:r>
            <a:r>
              <a:rPr lang="en-US" sz="2000" dirty="0" err="1"/>
              <a:t>Mozdřeň</a:t>
            </a:r>
            <a:r>
              <a:rPr lang="en-US" sz="2000" dirty="0"/>
              <a:t>, K., </a:t>
            </a:r>
            <a:r>
              <a:rPr lang="en-US" sz="2000" dirty="0" err="1"/>
              <a:t>Šurkala</a:t>
            </a:r>
            <a:r>
              <a:rPr lang="en-US" sz="2000" dirty="0"/>
              <a:t>, M., </a:t>
            </a:r>
            <a:r>
              <a:rPr lang="en-US" sz="2000" dirty="0" err="1"/>
              <a:t>Sojka</a:t>
            </a:r>
            <a:r>
              <a:rPr lang="en-US" sz="2000" dirty="0"/>
              <a:t>, E.: </a:t>
            </a:r>
            <a:r>
              <a:rPr lang="en-US" sz="2000" b="1" dirty="0" err="1"/>
              <a:t>AdaBoost</a:t>
            </a:r>
            <a:r>
              <a:rPr lang="en-US" sz="2000" b="1" dirty="0"/>
              <a:t> for Parking Lot Occupation Detection</a:t>
            </a:r>
            <a:r>
              <a:rPr lang="en-US" sz="2000" dirty="0"/>
              <a:t>. Advances in Intelligent Systems and Computing, vol. 226, pp. 681-690 (2013)</a:t>
            </a:r>
          </a:p>
        </p:txBody>
      </p:sp>
      <p:sp>
        <p:nvSpPr>
          <p:cNvPr id="10" name="Rectangle 9"/>
          <p:cNvSpPr>
            <a:spLocks noChangeArrowheads="1"/>
          </p:cNvSpPr>
          <p:nvPr/>
        </p:nvSpPr>
        <p:spPr bwMode="auto">
          <a:xfrm>
            <a:off x="3483086" y="6301801"/>
            <a:ext cx="5443948"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a:cs typeface="Arial" panose="020B0604020202020204" pitchFamily="34" charset="0"/>
              </a:rPr>
              <a:t>Parking Lot Occupation</a:t>
            </a:r>
            <a:endParaRPr lang="cs-CZ" sz="3200" b="1" dirty="0">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6" name="Rectangle 5"/>
          <p:cNvSpPr/>
          <p:nvPr/>
        </p:nvSpPr>
        <p:spPr>
          <a:xfrm>
            <a:off x="4923885" y="2177307"/>
            <a:ext cx="2811732" cy="461665"/>
          </a:xfrm>
          <a:prstGeom prst="rect">
            <a:avLst/>
          </a:prstGeom>
        </p:spPr>
        <p:txBody>
          <a:bodyPr wrap="none">
            <a:spAutoFit/>
          </a:bodyPr>
          <a:lstStyle/>
          <a:p>
            <a:r>
              <a:rPr lang="en-US" sz="2400" b="1" dirty="0"/>
              <a:t>http://mrl.cs.vsb.cz/</a:t>
            </a:r>
          </a:p>
        </p:txBody>
      </p:sp>
      <p:pic>
        <p:nvPicPr>
          <p:cNvPr id="7" name="Picture 6"/>
          <p:cNvPicPr>
            <a:picLocks noChangeAspect="1"/>
          </p:cNvPicPr>
          <p:nvPr/>
        </p:nvPicPr>
        <p:blipFill>
          <a:blip r:embed="rId2"/>
          <a:stretch>
            <a:fillRect/>
          </a:stretch>
        </p:blipFill>
        <p:spPr>
          <a:xfrm>
            <a:off x="1705454" y="2778912"/>
            <a:ext cx="8797257" cy="3685597"/>
          </a:xfrm>
          <a:prstGeom prst="rect">
            <a:avLst/>
          </a:prstGeom>
        </p:spPr>
      </p:pic>
    </p:spTree>
    <p:extLst>
      <p:ext uri="{BB962C8B-B14F-4D97-AF65-F5344CB8AC3E}">
        <p14:creationId xmlns:p14="http://schemas.microsoft.com/office/powerpoint/2010/main" val="196382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60090" y="952686"/>
            <a:ext cx="11937252" cy="6248827"/>
          </a:xfrm>
          <a:prstGeom prst="rect">
            <a:avLst/>
          </a:prstGeom>
        </p:spPr>
        <p:txBody>
          <a:bodyPr wrap="square">
            <a:spAutoFit/>
          </a:bodyPr>
          <a:lstStyle/>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err="1"/>
              <a:t>Haar</a:t>
            </a: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solidFill>
                  <a:srgbClr val="FF0000"/>
                </a:solidFill>
              </a:rPr>
              <a:t>HOG</a:t>
            </a:r>
            <a:r>
              <a:rPr lang="en-US" sz="2667" dirty="0"/>
              <a:t> </a:t>
            </a:r>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LBP</a:t>
            </a:r>
          </a:p>
          <a:p>
            <a:endParaRPr lang="en-US" sz="2667" dirty="0"/>
          </a:p>
          <a:p>
            <a:pPr marL="457155" indent="-457155">
              <a:buFont typeface="Wingdings" panose="05000000000000000000" pitchFamily="2" charset="2"/>
              <a:buChar char="§"/>
            </a:pPr>
            <a:r>
              <a:rPr lang="en-US" sz="2667" dirty="0"/>
              <a:t>SIFT, SURF                             </a:t>
            </a:r>
            <a:r>
              <a:rPr lang="en-US" sz="2667" dirty="0" err="1"/>
              <a:t>KeyPoints</a:t>
            </a: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CNNs</a:t>
            </a:r>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endParaRPr lang="en-US" sz="2667" dirty="0"/>
          </a:p>
          <a:p>
            <a:endParaRPr lang="en-US" sz="2667" dirty="0"/>
          </a:p>
          <a:p>
            <a:pPr marL="914320" lvl="1" indent="-457155">
              <a:buFont typeface="Wingdings" panose="05000000000000000000" pitchFamily="2" charset="2"/>
              <a:buChar char="§"/>
            </a:pPr>
            <a:endParaRPr lang="en-US" sz="2667" dirty="0"/>
          </a:p>
        </p:txBody>
      </p:sp>
      <p:sp>
        <p:nvSpPr>
          <p:cNvPr id="2" name="Right Brace 1"/>
          <p:cNvSpPr/>
          <p:nvPr/>
        </p:nvSpPr>
        <p:spPr>
          <a:xfrm>
            <a:off x="4218013" y="1157489"/>
            <a:ext cx="592823" cy="2169952"/>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5" name="Rectangle 4"/>
          <p:cNvSpPr>
            <a:spLocks noChangeArrowheads="1"/>
          </p:cNvSpPr>
          <p:nvPr/>
        </p:nvSpPr>
        <p:spPr bwMode="auto">
          <a:xfrm>
            <a:off x="5062394" y="1876511"/>
            <a:ext cx="3568117"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667" dirty="0">
                <a:solidFill>
                  <a:srgbClr val="FF0000"/>
                </a:solidFill>
                <a:latin typeface="+mn-lt"/>
                <a:cs typeface="Arial" panose="020B0604020202020204" pitchFamily="34" charset="0"/>
              </a:rPr>
              <a:t>Traditional Approaches</a:t>
            </a:r>
            <a:endParaRPr lang="cs-CZ" sz="2667" dirty="0">
              <a:solidFill>
                <a:srgbClr val="FF0000"/>
              </a:solidFill>
              <a:latin typeface="+mn-lt"/>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6" name="Right Brace 5"/>
          <p:cNvSpPr/>
          <p:nvPr/>
        </p:nvSpPr>
        <p:spPr>
          <a:xfrm>
            <a:off x="4268812" y="494197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8" name="Rectangle 7"/>
          <p:cNvSpPr>
            <a:spLocks noChangeArrowheads="1"/>
          </p:cNvSpPr>
          <p:nvPr/>
        </p:nvSpPr>
        <p:spPr bwMode="auto">
          <a:xfrm>
            <a:off x="5043606" y="5007399"/>
            <a:ext cx="441037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667" dirty="0">
                <a:latin typeface="+mn-lt"/>
                <a:cs typeface="Arial" panose="020B0604020202020204" pitchFamily="34" charset="0"/>
              </a:rPr>
              <a:t>Deep Learning Approach</a:t>
            </a:r>
            <a:endParaRPr lang="cs-CZ" sz="2667" dirty="0">
              <a:latin typeface="+mn-lt"/>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10" name="Right Brace 9"/>
          <p:cNvSpPr/>
          <p:nvPr/>
        </p:nvSpPr>
        <p:spPr>
          <a:xfrm>
            <a:off x="4268812" y="374716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240313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7067941" y="272101"/>
            <a:ext cx="3842416"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a:solidFill>
                  <a:srgbClr val="00A499"/>
                </a:solidFill>
                <a:cs typeface="Arial" panose="020B0604020202020204" pitchFamily="34" charset="0"/>
              </a:rPr>
              <a:t>Related Works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16" name="TextBox 15"/>
          <p:cNvSpPr txBox="1"/>
          <p:nvPr/>
        </p:nvSpPr>
        <p:spPr>
          <a:xfrm>
            <a:off x="1827643" y="1652957"/>
            <a:ext cx="1150187" cy="508088"/>
          </a:xfrm>
          <a:prstGeom prst="rect">
            <a:avLst/>
          </a:prstGeom>
          <a:noFill/>
        </p:spPr>
        <p:txBody>
          <a:bodyPr wrap="none" rtlCol="0">
            <a:spAutoFit/>
          </a:bodyPr>
          <a:lstStyle/>
          <a:p>
            <a:pPr algn="ctr"/>
            <a:r>
              <a:rPr lang="en-US" sz="1351" dirty="0" err="1"/>
              <a:t>Papageorgiou</a:t>
            </a:r>
            <a:endParaRPr lang="en-US" sz="1351" dirty="0"/>
          </a:p>
          <a:p>
            <a:pPr algn="ctr"/>
            <a:r>
              <a:rPr lang="en-US" sz="1351" dirty="0"/>
              <a:t>(2000)</a:t>
            </a:r>
          </a:p>
        </p:txBody>
      </p:sp>
      <p:pic>
        <p:nvPicPr>
          <p:cNvPr id="17" name="Picture 16"/>
          <p:cNvPicPr>
            <a:picLocks noChangeAspect="1"/>
          </p:cNvPicPr>
          <p:nvPr/>
        </p:nvPicPr>
        <p:blipFill>
          <a:blip r:embed="rId2"/>
          <a:stretch>
            <a:fillRect/>
          </a:stretch>
        </p:blipFill>
        <p:spPr>
          <a:xfrm>
            <a:off x="2986337" y="1253805"/>
            <a:ext cx="4622899" cy="1337075"/>
          </a:xfrm>
          <a:prstGeom prst="rect">
            <a:avLst/>
          </a:prstGeom>
          <a:effectLst>
            <a:outerShdw blurRad="63500" sx="102000" sy="102000" algn="ctr" rotWithShape="0">
              <a:prstClr val="black">
                <a:alpha val="40000"/>
              </a:prstClr>
            </a:outerShdw>
          </a:effectLst>
        </p:spPr>
      </p:pic>
      <p:sp>
        <p:nvSpPr>
          <p:cNvPr id="18" name="TextBox 17"/>
          <p:cNvSpPr txBox="1"/>
          <p:nvPr/>
        </p:nvSpPr>
        <p:spPr>
          <a:xfrm>
            <a:off x="1805457" y="3450542"/>
            <a:ext cx="1194558" cy="584775"/>
          </a:xfrm>
          <a:prstGeom prst="rect">
            <a:avLst/>
          </a:prstGeom>
          <a:noFill/>
        </p:spPr>
        <p:txBody>
          <a:bodyPr wrap="none" rtlCol="0">
            <a:spAutoFit/>
          </a:bodyPr>
          <a:lstStyle/>
          <a:p>
            <a:pPr algn="ctr"/>
            <a:r>
              <a:rPr lang="en-US" sz="1600" dirty="0"/>
              <a:t>Viola, Jones</a:t>
            </a:r>
          </a:p>
          <a:p>
            <a:pPr algn="ctr"/>
            <a:r>
              <a:rPr lang="en-US" sz="1600" dirty="0"/>
              <a:t>(2001,2004)</a:t>
            </a:r>
          </a:p>
        </p:txBody>
      </p:sp>
      <p:pic>
        <p:nvPicPr>
          <p:cNvPr id="19" name="Picture 18"/>
          <p:cNvPicPr>
            <a:picLocks noChangeAspect="1"/>
          </p:cNvPicPr>
          <p:nvPr/>
        </p:nvPicPr>
        <p:blipFill>
          <a:blip r:embed="rId3"/>
          <a:stretch>
            <a:fillRect/>
          </a:stretch>
        </p:blipFill>
        <p:spPr>
          <a:xfrm>
            <a:off x="3045453" y="3116105"/>
            <a:ext cx="4829487" cy="1778427"/>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4"/>
          <a:stretch>
            <a:fillRect/>
          </a:stretch>
        </p:blipFill>
        <p:spPr>
          <a:xfrm>
            <a:off x="3012088" y="5383353"/>
            <a:ext cx="5065405" cy="112474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1769255" y="5363305"/>
            <a:ext cx="1223861" cy="830997"/>
          </a:xfrm>
          <a:prstGeom prst="rect">
            <a:avLst/>
          </a:prstGeom>
          <a:noFill/>
        </p:spPr>
        <p:txBody>
          <a:bodyPr wrap="none" rtlCol="0">
            <a:spAutoFit/>
          </a:bodyPr>
          <a:lstStyle/>
          <a:p>
            <a:pPr algn="ctr"/>
            <a:r>
              <a:rPr lang="en-US" sz="1600" dirty="0" err="1">
                <a:solidFill>
                  <a:srgbClr val="FF0000"/>
                </a:solidFill>
              </a:rPr>
              <a:t>Dalal</a:t>
            </a:r>
            <a:r>
              <a:rPr lang="en-US" sz="1600" dirty="0">
                <a:solidFill>
                  <a:srgbClr val="FF0000"/>
                </a:solidFill>
              </a:rPr>
              <a:t>, </a:t>
            </a:r>
            <a:r>
              <a:rPr lang="en-US" sz="1600" dirty="0" err="1">
                <a:solidFill>
                  <a:srgbClr val="FF0000"/>
                </a:solidFill>
              </a:rPr>
              <a:t>Triggs</a:t>
            </a:r>
            <a:r>
              <a:rPr lang="en-US" sz="1600" dirty="0">
                <a:solidFill>
                  <a:srgbClr val="FF0000"/>
                </a:solidFill>
              </a:rPr>
              <a:t> </a:t>
            </a:r>
          </a:p>
          <a:p>
            <a:pPr algn="ctr"/>
            <a:r>
              <a:rPr lang="en-US" sz="1600" dirty="0">
                <a:solidFill>
                  <a:srgbClr val="FF0000"/>
                </a:solidFill>
              </a:rPr>
              <a:t>(2005)</a:t>
            </a:r>
          </a:p>
          <a:p>
            <a:pPr algn="ctr"/>
            <a:r>
              <a:rPr lang="en-US" sz="1600" dirty="0">
                <a:solidFill>
                  <a:srgbClr val="FF0000"/>
                </a:solidFill>
              </a:rPr>
              <a:t>cit. 10947</a:t>
            </a:r>
          </a:p>
        </p:txBody>
      </p:sp>
      <p:pic>
        <p:nvPicPr>
          <p:cNvPr id="22" name="Picture 21"/>
          <p:cNvPicPr>
            <a:picLocks noChangeAspect="1"/>
          </p:cNvPicPr>
          <p:nvPr/>
        </p:nvPicPr>
        <p:blipFill rotWithShape="1">
          <a:blip r:embed="rId5"/>
          <a:srcRect l="105" t="13325"/>
          <a:stretch/>
        </p:blipFill>
        <p:spPr>
          <a:xfrm>
            <a:off x="7843020" y="1253811"/>
            <a:ext cx="2656992" cy="1339988"/>
          </a:xfrm>
          <a:prstGeom prst="rect">
            <a:avLst/>
          </a:prstGeom>
          <a:effectLst>
            <a:outerShdw blurRad="63500" sx="102000" sy="102000" algn="ctr" rotWithShape="0">
              <a:prstClr val="black">
                <a:alpha val="40000"/>
              </a:prstClr>
            </a:outerShdw>
          </a:effectLst>
        </p:spPr>
      </p:pic>
      <p:pic>
        <p:nvPicPr>
          <p:cNvPr id="23" name="Picture 22"/>
          <p:cNvPicPr>
            <a:picLocks noChangeAspect="1"/>
          </p:cNvPicPr>
          <p:nvPr/>
        </p:nvPicPr>
        <p:blipFill>
          <a:blip r:embed="rId6"/>
          <a:stretch>
            <a:fillRect/>
          </a:stretch>
        </p:blipFill>
        <p:spPr>
          <a:xfrm>
            <a:off x="7996368" y="3450541"/>
            <a:ext cx="2535312" cy="918188"/>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7"/>
          <a:stretch>
            <a:fillRect/>
          </a:stretch>
        </p:blipFill>
        <p:spPr>
          <a:xfrm>
            <a:off x="8191124" y="4888211"/>
            <a:ext cx="2340557" cy="1770927"/>
          </a:xfrm>
          <a:prstGeom prst="rect">
            <a:avLst/>
          </a:prstGeom>
          <a:effectLst>
            <a:outerShdw blurRad="63500" sx="102000" sy="102000" algn="ctr" rotWithShape="0">
              <a:prstClr val="black">
                <a:alpha val="40000"/>
              </a:prstClr>
            </a:outerShdw>
          </a:effectLst>
        </p:spPr>
      </p:pic>
      <p:cxnSp>
        <p:nvCxnSpPr>
          <p:cNvPr id="3" name="Straight Arrow Connector 2"/>
          <p:cNvCxnSpPr/>
          <p:nvPr/>
        </p:nvCxnSpPr>
        <p:spPr>
          <a:xfrm>
            <a:off x="1756323" y="1452341"/>
            <a:ext cx="0" cy="49761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661081" y="1807221"/>
            <a:ext cx="190500" cy="190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5" name="Oval 24"/>
          <p:cNvSpPr/>
          <p:nvPr/>
        </p:nvSpPr>
        <p:spPr>
          <a:xfrm>
            <a:off x="1657553" y="3723089"/>
            <a:ext cx="190500" cy="190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6" name="Oval 25"/>
          <p:cNvSpPr/>
          <p:nvPr/>
        </p:nvSpPr>
        <p:spPr>
          <a:xfrm>
            <a:off x="1657553" y="5678427"/>
            <a:ext cx="190500" cy="190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7" name="Rectangle 6"/>
          <p:cNvSpPr/>
          <p:nvPr/>
        </p:nvSpPr>
        <p:spPr>
          <a:xfrm>
            <a:off x="1452071" y="1108427"/>
            <a:ext cx="601447" cy="338554"/>
          </a:xfrm>
          <a:prstGeom prst="rect">
            <a:avLst/>
          </a:prstGeom>
        </p:spPr>
        <p:txBody>
          <a:bodyPr wrap="none">
            <a:spAutoFit/>
          </a:bodyPr>
          <a:lstStyle/>
          <a:p>
            <a:pPr algn="ctr"/>
            <a:r>
              <a:rPr lang="en-US" sz="1600" dirty="0"/>
              <a:t>2000</a:t>
            </a:r>
          </a:p>
        </p:txBody>
      </p:sp>
      <p:sp>
        <p:nvSpPr>
          <p:cNvPr id="27" name="Rectangle 26"/>
          <p:cNvSpPr/>
          <p:nvPr/>
        </p:nvSpPr>
        <p:spPr>
          <a:xfrm>
            <a:off x="1452071" y="6373667"/>
            <a:ext cx="601447" cy="338554"/>
          </a:xfrm>
          <a:prstGeom prst="rect">
            <a:avLst/>
          </a:prstGeom>
        </p:spPr>
        <p:txBody>
          <a:bodyPr wrap="none">
            <a:spAutoFit/>
          </a:bodyPr>
          <a:lstStyle/>
          <a:p>
            <a:pPr algn="ctr"/>
            <a:r>
              <a:rPr lang="en-US" sz="1600" dirty="0"/>
              <a:t>2005</a:t>
            </a:r>
          </a:p>
        </p:txBody>
      </p:sp>
    </p:spTree>
    <p:extLst>
      <p:ext uri="{BB962C8B-B14F-4D97-AF65-F5344CB8AC3E}">
        <p14:creationId xmlns:p14="http://schemas.microsoft.com/office/powerpoint/2010/main" val="6824472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3186342"/>
            <a:ext cx="7129175"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3200" b="1" dirty="0">
                <a:solidFill>
                  <a:srgbClr val="00A499"/>
                </a:solidFill>
                <a:cs typeface="Arial" panose="020B0604020202020204" pitchFamily="34" charset="0"/>
              </a:rPr>
              <a:t>Pedestrian Detection - Challenges?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pic>
        <p:nvPicPr>
          <p:cNvPr id="2" name="Picture 1"/>
          <p:cNvPicPr>
            <a:picLocks noChangeAspect="1"/>
          </p:cNvPicPr>
          <p:nvPr/>
        </p:nvPicPr>
        <p:blipFill>
          <a:blip r:embed="rId2"/>
          <a:stretch>
            <a:fillRect/>
          </a:stretch>
        </p:blipFill>
        <p:spPr>
          <a:xfrm>
            <a:off x="7129175" y="135573"/>
            <a:ext cx="4868487" cy="6656201"/>
          </a:xfrm>
          <a:prstGeom prst="rect">
            <a:avLst/>
          </a:prstGeom>
        </p:spPr>
      </p:pic>
    </p:spTree>
    <p:extLst>
      <p:ext uri="{BB962C8B-B14F-4D97-AF65-F5344CB8AC3E}">
        <p14:creationId xmlns:p14="http://schemas.microsoft.com/office/powerpoint/2010/main" val="3509695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830870"/>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Problems (Challenges)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11" name="Rectangle 10"/>
          <p:cNvSpPr/>
          <p:nvPr/>
        </p:nvSpPr>
        <p:spPr>
          <a:xfrm>
            <a:off x="1864803" y="1422601"/>
            <a:ext cx="7837635" cy="502766"/>
          </a:xfrm>
          <a:prstGeom prst="rect">
            <a:avLst/>
          </a:prstGeom>
        </p:spPr>
        <p:txBody>
          <a:bodyPr wrap="square">
            <a:spAutoFit/>
          </a:bodyPr>
          <a:lstStyle/>
          <a:p>
            <a:pPr marL="457177" indent="-457177">
              <a:buFont typeface="Wingdings" panose="05000000000000000000" pitchFamily="2" charset="2"/>
              <a:buChar char="§"/>
            </a:pPr>
            <a:r>
              <a:rPr lang="en-US" sz="2667" dirty="0"/>
              <a:t>low quality images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337" y="2115339"/>
            <a:ext cx="3525627" cy="4559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586" y="2280203"/>
            <a:ext cx="4933461" cy="4198924"/>
          </a:xfrm>
          <a:prstGeom prst="rect">
            <a:avLst/>
          </a:prstGeom>
        </p:spPr>
      </p:pic>
      <p:sp>
        <p:nvSpPr>
          <p:cNvPr id="4" name="Rectangle 3"/>
          <p:cNvSpPr/>
          <p:nvPr/>
        </p:nvSpPr>
        <p:spPr>
          <a:xfrm>
            <a:off x="9773004" y="6581001"/>
            <a:ext cx="2418996" cy="276999"/>
          </a:xfrm>
          <a:prstGeom prst="rect">
            <a:avLst/>
          </a:prstGeom>
        </p:spPr>
        <p:txBody>
          <a:bodyPr wrap="none">
            <a:spAutoFit/>
          </a:bodyPr>
          <a:lstStyle/>
          <a:p>
            <a:r>
              <a:rPr lang="en-US" sz="1200" dirty="0" smtClean="0"/>
              <a:t>http://vis-www.cs.umass.edu/fddb/</a:t>
            </a:r>
            <a:endParaRPr lang="en-US" sz="1200" dirty="0"/>
          </a:p>
        </p:txBody>
      </p:sp>
    </p:spTree>
    <p:extLst>
      <p:ext uri="{BB962C8B-B14F-4D97-AF65-F5344CB8AC3E}">
        <p14:creationId xmlns:p14="http://schemas.microsoft.com/office/powerpoint/2010/main" val="894928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566" y="1615316"/>
            <a:ext cx="11499883" cy="6124754"/>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000000"/>
                </a:solidFill>
              </a:rPr>
              <a:t>In recent years, the object detectors that are based on edge analysis that provides valuable information about the objects of interest were used in many detection tasks. In </a:t>
            </a:r>
            <a:r>
              <a:rPr lang="en-US" sz="2800" dirty="0" smtClean="0">
                <a:solidFill>
                  <a:srgbClr val="000000"/>
                </a:solidFill>
              </a:rPr>
              <a:t>this area</a:t>
            </a:r>
            <a:r>
              <a:rPr lang="en-US" sz="2800" dirty="0">
                <a:solidFill>
                  <a:srgbClr val="000000"/>
                </a:solidFill>
              </a:rPr>
              <a:t>, the histograms of oriented gradients (HOG) </a:t>
            </a:r>
            <a:r>
              <a:rPr lang="en-US" sz="2800" dirty="0" smtClean="0">
                <a:solidFill>
                  <a:srgbClr val="000000"/>
                </a:solidFill>
              </a:rPr>
              <a:t>[1] </a:t>
            </a:r>
            <a:r>
              <a:rPr lang="en-US" sz="2800" dirty="0">
                <a:solidFill>
                  <a:srgbClr val="000000"/>
                </a:solidFill>
              </a:rPr>
              <a:t>are considered as the state-of-</a:t>
            </a:r>
            <a:r>
              <a:rPr lang="en-US" sz="2800" dirty="0" err="1">
                <a:solidFill>
                  <a:srgbClr val="000000"/>
                </a:solidFill>
              </a:rPr>
              <a:t>theart</a:t>
            </a:r>
            <a:r>
              <a:rPr lang="en-US" sz="2800" dirty="0">
                <a:solidFill>
                  <a:srgbClr val="000000"/>
                </a:solidFill>
              </a:rPr>
              <a:t> method. </a:t>
            </a:r>
            <a:r>
              <a:rPr lang="en-US" sz="2800" dirty="0"/>
              <a:t/>
            </a:r>
            <a:br>
              <a:rPr lang="en-US" sz="2800" dirty="0"/>
            </a:br>
            <a:endParaRPr lang="en-US" sz="2800" dirty="0" smtClean="0"/>
          </a:p>
          <a:p>
            <a:pPr marL="457200" indent="-457200">
              <a:buFont typeface="Arial" panose="020B0604020202020204" pitchFamily="34" charset="0"/>
              <a:buChar char="•"/>
            </a:pPr>
            <a:r>
              <a:rPr lang="en-US" sz="2800" dirty="0"/>
              <a:t>In HOG, a sliding window is used for detection. The window is divided into </a:t>
            </a:r>
            <a:r>
              <a:rPr lang="en-US" sz="2800" dirty="0" smtClean="0"/>
              <a:t>small connected </a:t>
            </a:r>
            <a:r>
              <a:rPr lang="en-US" sz="2800" dirty="0"/>
              <a:t>cells in the process of obtaining HOG descriptors. The histograms of </a:t>
            </a:r>
            <a:r>
              <a:rPr lang="en-US" sz="2800" dirty="0" smtClean="0"/>
              <a:t>gradient orientations </a:t>
            </a:r>
            <a:r>
              <a:rPr lang="en-US" sz="2800" dirty="0"/>
              <a:t>are calculated in each cell. It is desirable to normalize the histograms </a:t>
            </a:r>
            <a:r>
              <a:rPr lang="en-US" sz="2800" dirty="0" smtClean="0"/>
              <a:t>across a </a:t>
            </a:r>
            <a:r>
              <a:rPr lang="en-US" sz="2800" dirty="0"/>
              <a:t>large block of image. As a result, a vector of values is computed for each position </a:t>
            </a:r>
            <a:r>
              <a:rPr lang="en-US" sz="2800" dirty="0" smtClean="0"/>
              <a:t>of window</a:t>
            </a:r>
            <a:r>
              <a:rPr lang="en-US" sz="2800" dirty="0"/>
              <a:t>. This vector is then used for recognition, e.g. by the Support Vector </a:t>
            </a:r>
            <a:r>
              <a:rPr lang="en-US" sz="2800" dirty="0" smtClean="0"/>
              <a:t>Machine classifier.</a:t>
            </a:r>
            <a:r>
              <a:rPr lang="en-US" sz="2800" dirty="0"/>
              <a:t/>
            </a:r>
            <a:br>
              <a:rPr lang="en-US" sz="2800" dirty="0"/>
            </a:br>
            <a:r>
              <a:rPr lang="en-US" sz="2800" dirty="0"/>
              <a:t> </a:t>
            </a:r>
            <a:br>
              <a:rPr lang="en-US" sz="2800" dirty="0"/>
            </a:br>
            <a:endParaRPr lang="en-US" sz="2800" dirty="0"/>
          </a:p>
        </p:txBody>
      </p:sp>
      <p:sp>
        <p:nvSpPr>
          <p:cNvPr id="4" name="Rectangle 3"/>
          <p:cNvSpPr>
            <a:spLocks noChangeArrowheads="1"/>
          </p:cNvSpPr>
          <p:nvPr/>
        </p:nvSpPr>
        <p:spPr bwMode="auto">
          <a:xfrm>
            <a:off x="0" y="521867"/>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67" indent="-457167" algn="ctr" defTabSz="914332" eaLnBrk="1" hangingPunct="1">
              <a:spcBef>
                <a:spcPct val="20000"/>
              </a:spcBef>
              <a:defRPr/>
            </a:pPr>
            <a:r>
              <a:rPr lang="en-US" sz="3200" b="1" dirty="0">
                <a:solidFill>
                  <a:srgbClr val="00A499"/>
                </a:solidFill>
              </a:rPr>
              <a:t>Histograms of Oriented Gradients (HOG)</a:t>
            </a: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251876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255" y="1770561"/>
            <a:ext cx="5127109" cy="4196855"/>
          </a:xfrm>
          <a:prstGeom prst="rect">
            <a:avLst/>
          </a:prstGeom>
        </p:spPr>
        <p:txBody>
          <a:bodyPr wrap="square">
            <a:spAutoFit/>
          </a:bodyPr>
          <a:lstStyle/>
          <a:p>
            <a:pPr defTabSz="914332">
              <a:defRPr/>
            </a:pPr>
            <a:r>
              <a:rPr lang="en-US" sz="1867" b="1" dirty="0">
                <a:solidFill>
                  <a:srgbClr val="000000"/>
                </a:solidFill>
                <a:latin typeface="CMR10"/>
              </a:rPr>
              <a:t>Basic Steps:</a:t>
            </a:r>
          </a:p>
          <a:p>
            <a:pPr defTabSz="914332">
              <a:defRPr/>
            </a:pPr>
            <a:endParaRPr lang="en-US" sz="1867" dirty="0">
              <a:solidFill>
                <a:srgbClr val="000000"/>
              </a:solidFill>
              <a:latin typeface="CMR10"/>
            </a:endParaRPr>
          </a:p>
          <a:p>
            <a:pPr marL="380972" indent="-380972" defTabSz="914332">
              <a:buFont typeface="Arial" panose="020B0604020202020204" pitchFamily="34" charset="0"/>
              <a:buChar char="•"/>
              <a:defRPr/>
            </a:pPr>
            <a:r>
              <a:rPr lang="en-US" sz="1867" dirty="0">
                <a:solidFill>
                  <a:srgbClr val="000000"/>
                </a:solidFill>
                <a:latin typeface="CMR10"/>
              </a:rPr>
              <a:t>In HOG, a sliding window is used for detection.</a:t>
            </a:r>
          </a:p>
          <a:p>
            <a:pPr marL="380972" indent="-380972" defTabSz="914332">
              <a:buFont typeface="Arial" panose="020B0604020202020204" pitchFamily="34" charset="0"/>
              <a:buChar char="•"/>
              <a:defRPr/>
            </a:pPr>
            <a:endParaRPr lang="en-US" sz="1867" dirty="0">
              <a:solidFill>
                <a:srgbClr val="000000"/>
              </a:solidFill>
              <a:latin typeface="CMR10"/>
            </a:endParaRPr>
          </a:p>
          <a:p>
            <a:pPr marL="380972" indent="-380972" defTabSz="914332">
              <a:buFont typeface="Arial" panose="020B0604020202020204" pitchFamily="34" charset="0"/>
              <a:buChar char="•"/>
              <a:defRPr/>
            </a:pPr>
            <a:r>
              <a:rPr lang="en-US" sz="1867" dirty="0">
                <a:solidFill>
                  <a:prstClr val="black"/>
                </a:solidFill>
                <a:latin typeface="Calibri" panose="020F0502020204030204"/>
              </a:rPr>
              <a:t>The window is divided into small connected cells.</a:t>
            </a:r>
          </a:p>
          <a:p>
            <a:pPr marL="380972" indent="-380972" defTabSz="914332">
              <a:buFont typeface="Arial" panose="020B0604020202020204" pitchFamily="34" charset="0"/>
              <a:buChar char="•"/>
              <a:defRPr/>
            </a:pPr>
            <a:endParaRPr lang="en-US" sz="1867" dirty="0">
              <a:solidFill>
                <a:prstClr val="black"/>
              </a:solidFill>
              <a:latin typeface="Calibri" panose="020F0502020204030204"/>
            </a:endParaRPr>
          </a:p>
          <a:p>
            <a:pPr marL="380972" indent="-380972" defTabSz="914332">
              <a:buFont typeface="Arial" panose="020B0604020202020204" pitchFamily="34" charset="0"/>
              <a:buChar char="•"/>
              <a:defRPr/>
            </a:pPr>
            <a:r>
              <a:rPr lang="en-US" sz="1867" dirty="0">
                <a:solidFill>
                  <a:prstClr val="black"/>
                </a:solidFill>
                <a:latin typeface="Calibri" panose="020F0502020204030204"/>
              </a:rPr>
              <a:t>The histograms of gradient orientations are calculated in each cell.</a:t>
            </a:r>
          </a:p>
          <a:p>
            <a:pPr marL="380972" indent="-380972" defTabSz="914332">
              <a:buFont typeface="Arial" panose="020B0604020202020204" pitchFamily="34" charset="0"/>
              <a:buChar char="•"/>
              <a:defRPr/>
            </a:pPr>
            <a:endParaRPr lang="en-US" sz="1867" dirty="0">
              <a:solidFill>
                <a:prstClr val="black"/>
              </a:solidFill>
              <a:latin typeface="Calibri" panose="020F0502020204030204"/>
            </a:endParaRPr>
          </a:p>
          <a:p>
            <a:pPr marL="380972" indent="-380972" defTabSz="914332">
              <a:buFont typeface="Arial" panose="020B0604020202020204" pitchFamily="34" charset="0"/>
              <a:buChar char="•"/>
              <a:defRPr/>
            </a:pPr>
            <a:r>
              <a:rPr lang="fr-FR" sz="1867" dirty="0">
                <a:solidFill>
                  <a:prstClr val="black"/>
                </a:solidFill>
                <a:latin typeface="Calibri" panose="020F0502020204030204"/>
              </a:rPr>
              <a:t>Support </a:t>
            </a:r>
            <a:r>
              <a:rPr lang="fr-FR" sz="1867" dirty="0" err="1">
                <a:solidFill>
                  <a:prstClr val="black"/>
                </a:solidFill>
                <a:latin typeface="Calibri" panose="020F0502020204030204"/>
              </a:rPr>
              <a:t>Vector</a:t>
            </a:r>
            <a:r>
              <a:rPr lang="fr-FR" sz="1867" dirty="0">
                <a:solidFill>
                  <a:prstClr val="black"/>
                </a:solidFill>
                <a:latin typeface="Calibri" panose="020F0502020204030204"/>
              </a:rPr>
              <a:t> Machine (SVM) classifier.</a:t>
            </a:r>
            <a:br>
              <a:rPr lang="fr-FR" sz="1867" dirty="0">
                <a:solidFill>
                  <a:prstClr val="black"/>
                </a:solidFill>
                <a:latin typeface="Calibri" panose="020F0502020204030204"/>
              </a:rPr>
            </a:br>
            <a:r>
              <a:rPr lang="en-US" sz="1867" dirty="0">
                <a:solidFill>
                  <a:srgbClr val="000000"/>
                </a:solidFill>
                <a:latin typeface="CMR10"/>
              </a:rPr>
              <a:t/>
            </a:r>
            <a:br>
              <a:rPr lang="en-US" sz="1867" dirty="0">
                <a:solidFill>
                  <a:srgbClr val="000000"/>
                </a:solidFill>
                <a:latin typeface="CMR10"/>
              </a:rPr>
            </a:br>
            <a:endParaRPr lang="cs-CZ" sz="2400" dirty="0">
              <a:solidFill>
                <a:prstClr val="black"/>
              </a:solidFill>
              <a:latin typeface="Calibri" panose="020F0502020204030204"/>
            </a:endParaRPr>
          </a:p>
        </p:txBody>
      </p:sp>
      <p:pic>
        <p:nvPicPr>
          <p:cNvPr id="9" name="Picture 8"/>
          <p:cNvPicPr>
            <a:picLocks noChangeAspect="1"/>
          </p:cNvPicPr>
          <p:nvPr/>
        </p:nvPicPr>
        <p:blipFill>
          <a:blip r:embed="rId2"/>
          <a:stretch>
            <a:fillRect/>
          </a:stretch>
        </p:blipFill>
        <p:spPr>
          <a:xfrm>
            <a:off x="5483365" y="1497145"/>
            <a:ext cx="6708636" cy="4498187"/>
          </a:xfrm>
          <a:prstGeom prst="rect">
            <a:avLst/>
          </a:prstGeom>
        </p:spPr>
      </p:pic>
      <p:sp>
        <p:nvSpPr>
          <p:cNvPr id="10" name="Rectangle 9"/>
          <p:cNvSpPr/>
          <p:nvPr/>
        </p:nvSpPr>
        <p:spPr>
          <a:xfrm>
            <a:off x="7979026" y="6581001"/>
            <a:ext cx="4282247" cy="276999"/>
          </a:xfrm>
          <a:prstGeom prst="rect">
            <a:avLst/>
          </a:prstGeom>
        </p:spPr>
        <p:txBody>
          <a:bodyPr wrap="square">
            <a:spAutoFit/>
          </a:bodyPr>
          <a:lstStyle/>
          <a:p>
            <a:r>
              <a:rPr lang="en-US" sz="1200" dirty="0"/>
              <a:t>http://host.robots.ox.ac.uk/pascal/VOC/voc2006/slides/dalal.ppt</a:t>
            </a:r>
          </a:p>
        </p:txBody>
      </p:sp>
      <p:sp>
        <p:nvSpPr>
          <p:cNvPr id="6" name="Rectangle 5"/>
          <p:cNvSpPr>
            <a:spLocks noChangeArrowheads="1"/>
          </p:cNvSpPr>
          <p:nvPr/>
        </p:nvSpPr>
        <p:spPr bwMode="auto">
          <a:xfrm>
            <a:off x="0" y="521867"/>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67" indent="-457167" algn="ctr" defTabSz="914332" eaLnBrk="1" hangingPunct="1">
              <a:spcBef>
                <a:spcPct val="20000"/>
              </a:spcBef>
              <a:defRPr/>
            </a:pPr>
            <a:r>
              <a:rPr lang="en-US" sz="3200" b="1" dirty="0">
                <a:solidFill>
                  <a:srgbClr val="00A499"/>
                </a:solidFill>
              </a:rPr>
              <a:t>Histograms of Oriented Gradients (HOG)</a:t>
            </a: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2909443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443" y="1183053"/>
            <a:ext cx="11499883" cy="3970318"/>
          </a:xfrm>
          <a:prstGeom prst="rect">
            <a:avLst/>
          </a:prstGeom>
        </p:spPr>
        <p:txBody>
          <a:bodyPr wrap="square">
            <a:spAutoFit/>
          </a:bodyPr>
          <a:lstStyle/>
          <a:p>
            <a:pPr marL="457200" indent="-457200">
              <a:buFont typeface="Arial" panose="020B0604020202020204" pitchFamily="34" charset="0"/>
              <a:buChar char="•"/>
            </a:pPr>
            <a:r>
              <a:rPr lang="en-US" sz="2800" dirty="0"/>
              <a:t>For gradient computation, the image without Gaussian smoothing is </a:t>
            </a:r>
            <a:r>
              <a:rPr lang="en-US" sz="2800" dirty="0" smtClean="0"/>
              <a:t>filtered with the </a:t>
            </a:r>
            <a:r>
              <a:rPr lang="en-US" sz="2800" dirty="0"/>
              <a:t>[1, 0, </a:t>
            </a:r>
            <a:r>
              <a:rPr lang="en-US" sz="2800" i="1" dirty="0"/>
              <a:t>-</a:t>
            </a:r>
            <a:r>
              <a:rPr lang="en-US" sz="2800" dirty="0"/>
              <a:t>1] kernel to compute the horizontal </a:t>
            </a:r>
            <a:r>
              <a:rPr lang="en-US" sz="2800" dirty="0" smtClean="0"/>
              <a:t>and </a:t>
            </a:r>
            <a:r>
              <a:rPr lang="en-US" sz="2800" dirty="0"/>
              <a:t>vertical </a:t>
            </a:r>
            <a:r>
              <a:rPr lang="en-US" sz="2800" dirty="0" smtClean="0"/>
              <a:t>derivatives</a:t>
            </a:r>
            <a:r>
              <a:rPr lang="en-US" sz="2800" dirty="0"/>
              <a:t>. </a:t>
            </a:r>
            <a:endParaRPr lang="en-US" sz="2800" dirty="0" smtClean="0"/>
          </a:p>
          <a:p>
            <a:pPr marL="457200" indent="-457200">
              <a:buFont typeface="Arial" panose="020B0604020202020204" pitchFamily="34" charset="0"/>
              <a:buChar char="•"/>
            </a:pPr>
            <a:r>
              <a:rPr lang="en-US" sz="2800" dirty="0"/>
              <a:t>Then the derivatives are used to compute the magnitude of the gradient </a:t>
            </a:r>
            <a:r>
              <a:rPr lang="en-US" sz="2800" dirty="0" smtClean="0"/>
              <a:t>and orientation</a:t>
            </a:r>
            <a:r>
              <a:rPr lang="en-US" sz="2800" i="1" dirty="0" smtClean="0"/>
              <a:t> </a:t>
            </a:r>
            <a:r>
              <a:rPr lang="en-US" sz="2800" dirty="0"/>
              <a:t>. </a:t>
            </a:r>
            <a:endParaRPr lang="en-US" sz="2800" dirty="0" smtClean="0"/>
          </a:p>
          <a:p>
            <a:pPr marL="457200" indent="-457200">
              <a:buFont typeface="Arial" panose="020B0604020202020204" pitchFamily="34" charset="0"/>
              <a:buChar char="•"/>
            </a:pPr>
            <a:endParaRPr lang="en-US" sz="2800" dirty="0"/>
          </a:p>
          <a:p>
            <a:r>
              <a:rPr lang="en-US" sz="2800" dirty="0"/>
              <a:t/>
            </a:r>
            <a:br>
              <a:rPr lang="en-US" sz="2800" dirty="0"/>
            </a:br>
            <a:r>
              <a:rPr lang="en-US" sz="2800" dirty="0"/>
              <a:t/>
            </a:r>
            <a:br>
              <a:rPr lang="en-US" sz="2800" dirty="0"/>
            </a:br>
            <a:r>
              <a:rPr lang="en-US" sz="2800" dirty="0"/>
              <a:t> </a:t>
            </a:r>
          </a:p>
        </p:txBody>
      </p:sp>
      <p:pic>
        <p:nvPicPr>
          <p:cNvPr id="5" name="Picture 4"/>
          <p:cNvPicPr>
            <a:picLocks noChangeAspect="1"/>
          </p:cNvPicPr>
          <p:nvPr/>
        </p:nvPicPr>
        <p:blipFill>
          <a:blip r:embed="rId2"/>
          <a:stretch>
            <a:fillRect/>
          </a:stretch>
        </p:blipFill>
        <p:spPr>
          <a:xfrm>
            <a:off x="2470797" y="3323954"/>
            <a:ext cx="3325958" cy="1103219"/>
          </a:xfrm>
          <a:prstGeom prst="rect">
            <a:avLst/>
          </a:prstGeom>
        </p:spPr>
      </p:pic>
      <p:pic>
        <p:nvPicPr>
          <p:cNvPr id="6" name="Picture 5"/>
          <p:cNvPicPr>
            <a:picLocks noChangeAspect="1"/>
          </p:cNvPicPr>
          <p:nvPr/>
        </p:nvPicPr>
        <p:blipFill>
          <a:blip r:embed="rId3"/>
          <a:stretch>
            <a:fillRect/>
          </a:stretch>
        </p:blipFill>
        <p:spPr>
          <a:xfrm>
            <a:off x="6705772" y="3685880"/>
            <a:ext cx="3249738" cy="379365"/>
          </a:xfrm>
          <a:prstGeom prst="rect">
            <a:avLst/>
          </a:prstGeom>
        </p:spPr>
      </p:pic>
      <p:pic>
        <p:nvPicPr>
          <p:cNvPr id="8" name="Picture 7"/>
          <p:cNvPicPr>
            <a:picLocks noChangeAspect="1"/>
          </p:cNvPicPr>
          <p:nvPr/>
        </p:nvPicPr>
        <p:blipFill>
          <a:blip r:embed="rId4"/>
          <a:stretch>
            <a:fillRect/>
          </a:stretch>
        </p:blipFill>
        <p:spPr>
          <a:xfrm>
            <a:off x="872959" y="4844310"/>
            <a:ext cx="6521633" cy="1564803"/>
          </a:xfrm>
          <a:prstGeom prst="rect">
            <a:avLst/>
          </a:prstGeom>
        </p:spPr>
      </p:pic>
      <p:sp>
        <p:nvSpPr>
          <p:cNvPr id="7" name="Rectangle 6"/>
          <p:cNvSpPr>
            <a:spLocks noChangeArrowheads="1"/>
          </p:cNvSpPr>
          <p:nvPr/>
        </p:nvSpPr>
        <p:spPr bwMode="auto">
          <a:xfrm>
            <a:off x="0" y="521867"/>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67" indent="-457167" algn="ctr" defTabSz="914332" eaLnBrk="1" hangingPunct="1">
              <a:spcBef>
                <a:spcPct val="20000"/>
              </a:spcBef>
              <a:defRPr/>
            </a:pPr>
            <a:r>
              <a:rPr lang="en-US" sz="3200" b="1" dirty="0">
                <a:solidFill>
                  <a:srgbClr val="00A499"/>
                </a:solidFill>
              </a:rPr>
              <a:t>Histograms of Oriented Gradients (HOG)</a:t>
            </a: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417503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9606" y="1086379"/>
            <a:ext cx="11558072" cy="6063198"/>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000000"/>
                </a:solidFill>
              </a:rPr>
              <a:t>In the next step, the image is divided into the cells and the cell histograms are constructed. The histogram bins are spread over 0 to 180 degrees or 0 to 360 degrees</a:t>
            </a:r>
            <a:r>
              <a:rPr lang="en-US" sz="2800" dirty="0" smtClean="0">
                <a:solidFill>
                  <a:srgbClr val="000000"/>
                </a:solidFill>
              </a:rPr>
              <a:t>. The </a:t>
            </a:r>
            <a:r>
              <a:rPr lang="en-US" sz="2800" dirty="0">
                <a:solidFill>
                  <a:srgbClr val="000000"/>
                </a:solidFill>
              </a:rPr>
              <a:t>corresponding histogram bin is found for each pixel inside the cell. Each </a:t>
            </a:r>
            <a:r>
              <a:rPr lang="en-US" sz="2800" dirty="0" smtClean="0">
                <a:solidFill>
                  <a:srgbClr val="000000"/>
                </a:solidFill>
              </a:rPr>
              <a:t>pixel contributes </a:t>
            </a:r>
            <a:r>
              <a:rPr lang="en-US" sz="2800" dirty="0">
                <a:solidFill>
                  <a:srgbClr val="000000"/>
                </a:solidFill>
              </a:rPr>
              <a:t>a weighted vote for its corresponding bin. The pixel contribution </a:t>
            </a:r>
            <a:r>
              <a:rPr lang="en-US" sz="2800" dirty="0" smtClean="0">
                <a:solidFill>
                  <a:srgbClr val="000000"/>
                </a:solidFill>
              </a:rPr>
              <a:t>can be </a:t>
            </a:r>
            <a:r>
              <a:rPr lang="en-US" sz="2800" dirty="0">
                <a:solidFill>
                  <a:srgbClr val="000000"/>
                </a:solidFill>
              </a:rPr>
              <a:t>the gradient magnitude</a:t>
            </a:r>
            <a:r>
              <a:rPr lang="en-US" sz="2800" dirty="0" smtClean="0">
                <a:solidFill>
                  <a:srgbClr val="000000"/>
                </a:solidFill>
              </a:rPr>
              <a:t>.</a:t>
            </a:r>
          </a:p>
          <a:p>
            <a:endParaRPr lang="en-US" sz="1200" dirty="0" smtClean="0">
              <a:solidFill>
                <a:srgbClr val="000000"/>
              </a:solidFill>
            </a:endParaRPr>
          </a:p>
          <a:p>
            <a:pPr marL="457200" indent="-457200">
              <a:buFont typeface="Arial" panose="020B0604020202020204" pitchFamily="34" charset="0"/>
              <a:buChar char="•"/>
            </a:pPr>
            <a:r>
              <a:rPr lang="en-US" sz="2800" dirty="0">
                <a:solidFill>
                  <a:srgbClr val="000000"/>
                </a:solidFill>
              </a:rPr>
              <a:t>Next step represents contrast normalization. For this purpose, the cells are grouped into the large blocks (i.e. 2</a:t>
            </a:r>
            <a:r>
              <a:rPr lang="en-US" sz="2800" i="1" dirty="0">
                <a:solidFill>
                  <a:srgbClr val="000000"/>
                </a:solidFill>
              </a:rPr>
              <a:t>×</a:t>
            </a:r>
            <a:r>
              <a:rPr lang="en-US" sz="2800" dirty="0">
                <a:solidFill>
                  <a:srgbClr val="000000"/>
                </a:solidFill>
              </a:rPr>
              <a:t>2 cells are considered as blocks). The histograms are normalized within the blocks (e.g. using L2-norm). In the paper, the two main block geometries are presented; rectangular and circular.</a:t>
            </a:r>
            <a:r>
              <a:rPr lang="en-US" sz="2800" dirty="0"/>
              <a:t> </a:t>
            </a:r>
          </a:p>
          <a:p>
            <a:endParaRPr lang="en-US" sz="1200" dirty="0"/>
          </a:p>
          <a:p>
            <a:pPr marL="457200" indent="-457200">
              <a:buFont typeface="Arial" panose="020B0604020202020204" pitchFamily="34" charset="0"/>
              <a:buChar char="•"/>
            </a:pPr>
            <a:r>
              <a:rPr lang="en-US" sz="2800" dirty="0">
                <a:solidFill>
                  <a:srgbClr val="000000"/>
                </a:solidFill>
              </a:rPr>
              <a:t>The final HOG descriptor is represented by histogram vectors of all blocks within the detection window</a:t>
            </a:r>
            <a:r>
              <a:rPr lang="en-US" sz="2800" dirty="0" smtClean="0"/>
              <a:t> </a:t>
            </a:r>
            <a:r>
              <a:rPr lang="en-US" sz="2800" dirty="0"/>
              <a:t/>
            </a:r>
            <a:br>
              <a:rPr lang="en-US" sz="2800" dirty="0"/>
            </a:br>
            <a:endParaRPr lang="en-US" sz="2800" dirty="0"/>
          </a:p>
        </p:txBody>
      </p:sp>
      <p:sp>
        <p:nvSpPr>
          <p:cNvPr id="4" name="Rectangle 3"/>
          <p:cNvSpPr>
            <a:spLocks noChangeArrowheads="1"/>
          </p:cNvSpPr>
          <p:nvPr/>
        </p:nvSpPr>
        <p:spPr bwMode="auto">
          <a:xfrm>
            <a:off x="0" y="521867"/>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67" indent="-457167" algn="ctr" defTabSz="914332" eaLnBrk="1" hangingPunct="1">
              <a:spcBef>
                <a:spcPct val="20000"/>
              </a:spcBef>
              <a:defRPr/>
            </a:pPr>
            <a:r>
              <a:rPr lang="en-US" sz="3200" b="1" dirty="0">
                <a:solidFill>
                  <a:srgbClr val="00A499"/>
                </a:solidFill>
              </a:rPr>
              <a:t>Histograms of Oriented Gradients (HOG)</a:t>
            </a: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3982215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56449" y="998791"/>
            <a:ext cx="6194979" cy="5608472"/>
          </a:xfrm>
          <a:prstGeom prst="rect">
            <a:avLst/>
          </a:prstGeom>
        </p:spPr>
      </p:pic>
      <p:sp>
        <p:nvSpPr>
          <p:cNvPr id="3" name="Rectangle 2"/>
          <p:cNvSpPr/>
          <p:nvPr/>
        </p:nvSpPr>
        <p:spPr>
          <a:xfrm>
            <a:off x="0" y="1910201"/>
            <a:ext cx="5677593" cy="3416320"/>
          </a:xfrm>
          <a:prstGeom prst="rect">
            <a:avLst/>
          </a:prstGeom>
        </p:spPr>
        <p:txBody>
          <a:bodyPr wrap="square">
            <a:spAutoFit/>
          </a:bodyPr>
          <a:lstStyle/>
          <a:p>
            <a:pPr marL="342900" indent="-342900">
              <a:buFont typeface="Arial" panose="020B0604020202020204" pitchFamily="34" charset="0"/>
              <a:buChar char="•"/>
            </a:pPr>
            <a:r>
              <a:rPr lang="en-US" sz="2400" dirty="0" err="1">
                <a:solidFill>
                  <a:srgbClr val="000000"/>
                </a:solidFill>
              </a:rPr>
              <a:t>Dalal</a:t>
            </a:r>
            <a:r>
              <a:rPr lang="en-US" sz="2400" dirty="0">
                <a:solidFill>
                  <a:srgbClr val="000000"/>
                </a:solidFill>
              </a:rPr>
              <a:t> and Trigs experimented with the size of detection window and they suggested the rectangular window with the size 64 </a:t>
            </a:r>
            <a:r>
              <a:rPr lang="en-US" sz="2400" i="1" dirty="0">
                <a:solidFill>
                  <a:srgbClr val="000000"/>
                </a:solidFill>
              </a:rPr>
              <a:t>× </a:t>
            </a:r>
            <a:r>
              <a:rPr lang="en-US" sz="2400" dirty="0">
                <a:solidFill>
                  <a:srgbClr val="000000"/>
                </a:solidFill>
              </a:rPr>
              <a:t>128 pixels. </a:t>
            </a:r>
            <a:endParaRPr lang="en-US" sz="2400" dirty="0" smtClean="0">
              <a:solidFill>
                <a:srgbClr val="000000"/>
              </a:solidFill>
            </a:endParaRPr>
          </a:p>
          <a:p>
            <a:endParaRPr lang="en-US" sz="2400" dirty="0">
              <a:solidFill>
                <a:srgbClr val="000000"/>
              </a:solidFill>
            </a:endParaRPr>
          </a:p>
          <a:p>
            <a:pPr marL="342900" indent="-342900">
              <a:buFont typeface="Arial" panose="020B0604020202020204" pitchFamily="34" charset="0"/>
              <a:buChar char="•"/>
            </a:pPr>
            <a:r>
              <a:rPr lang="en-US" sz="2400" dirty="0" smtClean="0">
                <a:solidFill>
                  <a:srgbClr val="000000"/>
                </a:solidFill>
              </a:rPr>
              <a:t>They </a:t>
            </a:r>
            <a:r>
              <a:rPr lang="en-US" sz="2400" dirty="0">
                <a:solidFill>
                  <a:srgbClr val="000000"/>
                </a:solidFill>
              </a:rPr>
              <a:t>also tried to reduce the size of the window to 48 </a:t>
            </a:r>
            <a:r>
              <a:rPr lang="en-US" sz="2400" i="1" dirty="0">
                <a:solidFill>
                  <a:srgbClr val="000000"/>
                </a:solidFill>
              </a:rPr>
              <a:t>× </a:t>
            </a:r>
            <a:r>
              <a:rPr lang="en-US" sz="2400" dirty="0">
                <a:solidFill>
                  <a:srgbClr val="000000"/>
                </a:solidFill>
              </a:rPr>
              <a:t>112 pixels. Nevertheless, they obtained the best detection result with the size 64 </a:t>
            </a:r>
            <a:r>
              <a:rPr lang="en-US" sz="2400" i="1" dirty="0">
                <a:solidFill>
                  <a:srgbClr val="000000"/>
                </a:solidFill>
              </a:rPr>
              <a:t>× </a:t>
            </a:r>
            <a:r>
              <a:rPr lang="en-US" sz="2400" dirty="0">
                <a:solidFill>
                  <a:srgbClr val="000000"/>
                </a:solidFill>
              </a:rPr>
              <a:t>128 pixels.</a:t>
            </a:r>
            <a:r>
              <a:rPr lang="en-US" sz="2400" dirty="0"/>
              <a:t> </a:t>
            </a:r>
          </a:p>
        </p:txBody>
      </p:sp>
      <p:sp>
        <p:nvSpPr>
          <p:cNvPr id="4" name="Rectangle 3"/>
          <p:cNvSpPr>
            <a:spLocks noChangeArrowheads="1"/>
          </p:cNvSpPr>
          <p:nvPr/>
        </p:nvSpPr>
        <p:spPr bwMode="auto">
          <a:xfrm>
            <a:off x="0" y="521867"/>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67" indent="-457167" algn="ctr" defTabSz="914332" eaLnBrk="1" hangingPunct="1">
              <a:spcBef>
                <a:spcPct val="20000"/>
              </a:spcBef>
              <a:defRPr/>
            </a:pPr>
            <a:r>
              <a:rPr lang="en-US" sz="3200" b="1" dirty="0">
                <a:solidFill>
                  <a:srgbClr val="00A499"/>
                </a:solidFill>
              </a:rPr>
              <a:t>Histograms of Oriented Gradients (HOG)</a:t>
            </a: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613274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4694" y="1131556"/>
            <a:ext cx="7053397" cy="3539430"/>
          </a:xfrm>
          <a:prstGeom prst="rect">
            <a:avLst/>
          </a:prstGeom>
        </p:spPr>
        <p:txBody>
          <a:bodyPr wrap="square">
            <a:spAutoFit/>
          </a:bodyPr>
          <a:lstStyle/>
          <a:p>
            <a:pPr defTabSz="914332">
              <a:defRPr/>
            </a:pPr>
            <a:r>
              <a:rPr lang="en-US" sz="2800" b="1" dirty="0">
                <a:solidFill>
                  <a:srgbClr val="000000"/>
                </a:solidFill>
              </a:rPr>
              <a:t>Blocks, Cells:</a:t>
            </a:r>
          </a:p>
          <a:p>
            <a:pPr defTabSz="914332">
              <a:defRPr/>
            </a:pPr>
            <a:endParaRPr lang="en-US" sz="2800" b="1" dirty="0">
              <a:solidFill>
                <a:srgbClr val="000000"/>
              </a:solidFill>
            </a:endParaRPr>
          </a:p>
          <a:p>
            <a:pPr marL="380972" indent="-380972" defTabSz="914332">
              <a:buFont typeface="Arial" panose="020B0604020202020204" pitchFamily="34" charset="0"/>
              <a:buChar char="•"/>
              <a:defRPr/>
            </a:pPr>
            <a:r>
              <a:rPr lang="en-US" sz="2800" dirty="0">
                <a:solidFill>
                  <a:srgbClr val="000000"/>
                </a:solidFill>
              </a:rPr>
              <a:t>8 x 8 cell</a:t>
            </a:r>
          </a:p>
          <a:p>
            <a:pPr marL="380972" indent="-380972" defTabSz="914332">
              <a:buFont typeface="Arial" panose="020B0604020202020204" pitchFamily="34" charset="0"/>
              <a:buChar char="•"/>
              <a:defRPr/>
            </a:pPr>
            <a:endParaRPr lang="en-US" sz="2800" dirty="0">
              <a:solidFill>
                <a:srgbClr val="000000"/>
              </a:solidFill>
            </a:endParaRPr>
          </a:p>
          <a:p>
            <a:pPr marL="380972" indent="-380972" defTabSz="914332">
              <a:buFont typeface="Arial" panose="020B0604020202020204" pitchFamily="34" charset="0"/>
              <a:buChar char="•"/>
              <a:defRPr/>
            </a:pPr>
            <a:r>
              <a:rPr lang="en-US" sz="2800" dirty="0">
                <a:solidFill>
                  <a:srgbClr val="000000"/>
                </a:solidFill>
              </a:rPr>
              <a:t>16 x 16 block – overlap</a:t>
            </a:r>
          </a:p>
          <a:p>
            <a:pPr marL="380972" indent="-380972" defTabSz="914332">
              <a:buFont typeface="Arial" panose="020B0604020202020204" pitchFamily="34" charset="0"/>
              <a:buChar char="•"/>
              <a:defRPr/>
            </a:pPr>
            <a:endParaRPr lang="en-US" sz="2800" dirty="0">
              <a:solidFill>
                <a:srgbClr val="000000"/>
              </a:solidFill>
            </a:endParaRPr>
          </a:p>
          <a:p>
            <a:pPr marL="380972" indent="-380972" defTabSz="914332">
              <a:buFont typeface="Arial" panose="020B0604020202020204" pitchFamily="34" charset="0"/>
              <a:buChar char="•"/>
              <a:defRPr/>
            </a:pPr>
            <a:r>
              <a:rPr lang="en-US" sz="2800" dirty="0">
                <a:solidFill>
                  <a:srgbClr val="000000"/>
                </a:solidFill>
              </a:rPr>
              <a:t>normalization </a:t>
            </a:r>
            <a:r>
              <a:rPr lang="cs-CZ" sz="2800" dirty="0">
                <a:solidFill>
                  <a:prstClr val="black"/>
                </a:solidFill>
              </a:rPr>
              <a:t>within the</a:t>
            </a:r>
            <a:r>
              <a:rPr lang="en-US" sz="2800" dirty="0">
                <a:solidFill>
                  <a:prstClr val="black"/>
                </a:solidFill>
              </a:rPr>
              <a:t> b</a:t>
            </a:r>
            <a:r>
              <a:rPr lang="cs-CZ" sz="2800" dirty="0">
                <a:solidFill>
                  <a:prstClr val="black"/>
                </a:solidFill>
              </a:rPr>
              <a:t>locks</a:t>
            </a:r>
            <a:endParaRPr lang="en-US" sz="2800" dirty="0">
              <a:solidFill>
                <a:prstClr val="black"/>
              </a:solidFill>
            </a:endParaRPr>
          </a:p>
          <a:p>
            <a:pPr marL="380972" indent="-380972" defTabSz="914332">
              <a:buFont typeface="Arial" panose="020B0604020202020204" pitchFamily="34" charset="0"/>
              <a:buChar char="•"/>
              <a:defRPr/>
            </a:pPr>
            <a:endParaRPr lang="en-US" sz="2800" dirty="0">
              <a:solidFill>
                <a:prstClr val="black"/>
              </a:solidFill>
            </a:endParaRPr>
          </a:p>
        </p:txBody>
      </p:sp>
      <p:pic>
        <p:nvPicPr>
          <p:cNvPr id="2" name="Picture 1"/>
          <p:cNvPicPr>
            <a:picLocks noChangeAspect="1"/>
          </p:cNvPicPr>
          <p:nvPr/>
        </p:nvPicPr>
        <p:blipFill>
          <a:blip r:embed="rId2"/>
          <a:stretch>
            <a:fillRect/>
          </a:stretch>
        </p:blipFill>
        <p:spPr>
          <a:xfrm>
            <a:off x="6978087" y="957399"/>
            <a:ext cx="4788495" cy="5900601"/>
          </a:xfrm>
          <a:prstGeom prst="rect">
            <a:avLst/>
          </a:prstGeom>
        </p:spPr>
      </p:pic>
      <p:sp>
        <p:nvSpPr>
          <p:cNvPr id="8" name="Rectangle 7"/>
          <p:cNvSpPr/>
          <p:nvPr/>
        </p:nvSpPr>
        <p:spPr>
          <a:xfrm>
            <a:off x="351450" y="5511014"/>
            <a:ext cx="7274633" cy="954107"/>
          </a:xfrm>
          <a:prstGeom prst="rect">
            <a:avLst/>
          </a:prstGeom>
        </p:spPr>
        <p:txBody>
          <a:bodyPr wrap="square">
            <a:spAutoFit/>
          </a:bodyPr>
          <a:lstStyle/>
          <a:p>
            <a:pPr defTabSz="914332">
              <a:defRPr/>
            </a:pPr>
            <a:r>
              <a:rPr lang="en-US" sz="2800" b="1" u="sng" dirty="0">
                <a:solidFill>
                  <a:srgbClr val="000000"/>
                </a:solidFill>
              </a:rPr>
              <a:t>Final Vector</a:t>
            </a:r>
            <a:r>
              <a:rPr lang="en-US" sz="2800" b="1" dirty="0">
                <a:solidFill>
                  <a:srgbClr val="000000"/>
                </a:solidFill>
              </a:rPr>
              <a:t>: Collect HOG blocks into vector</a:t>
            </a:r>
            <a:r>
              <a:rPr lang="en-US" sz="2800" dirty="0">
                <a:solidFill>
                  <a:srgbClr val="000000"/>
                </a:solidFill>
              </a:rPr>
              <a:t/>
            </a:r>
            <a:br>
              <a:rPr lang="en-US" sz="2800" dirty="0">
                <a:solidFill>
                  <a:srgbClr val="000000"/>
                </a:solidFill>
              </a:rPr>
            </a:br>
            <a:endParaRPr lang="cs-CZ" sz="2800" dirty="0">
              <a:solidFill>
                <a:prstClr val="black"/>
              </a:solidFill>
            </a:endParaRPr>
          </a:p>
        </p:txBody>
      </p:sp>
      <p:sp>
        <p:nvSpPr>
          <p:cNvPr id="6" name="Rectangle 5"/>
          <p:cNvSpPr>
            <a:spLocks noChangeArrowheads="1"/>
          </p:cNvSpPr>
          <p:nvPr/>
        </p:nvSpPr>
        <p:spPr bwMode="auto">
          <a:xfrm>
            <a:off x="0" y="521867"/>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67" indent="-457167" algn="ctr" defTabSz="914332" eaLnBrk="1" hangingPunct="1">
              <a:spcBef>
                <a:spcPct val="20000"/>
              </a:spcBef>
              <a:defRPr/>
            </a:pPr>
            <a:r>
              <a:rPr lang="en-US" sz="3200" b="1" dirty="0">
                <a:solidFill>
                  <a:srgbClr val="00A499"/>
                </a:solidFill>
              </a:rPr>
              <a:t>Histograms of Oriented Gradients (HOG)</a:t>
            </a: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419899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5368" y="1086379"/>
            <a:ext cx="11095330" cy="5047536"/>
          </a:xfrm>
          <a:prstGeom prst="rect">
            <a:avLst/>
          </a:prstGeom>
        </p:spPr>
        <p:txBody>
          <a:bodyPr wrap="square">
            <a:spAutoFit/>
          </a:bodyPr>
          <a:lstStyle/>
          <a:p>
            <a:pPr marL="457200" indent="-457200">
              <a:buFont typeface="Arial" panose="020B0604020202020204" pitchFamily="34" charset="0"/>
              <a:buChar char="•"/>
            </a:pPr>
            <a:r>
              <a:rPr lang="en-US" sz="2800" dirty="0"/>
              <a:t>The classical HOG descriptors suffer from the large number of features, which </a:t>
            </a:r>
            <a:r>
              <a:rPr lang="en-US" sz="2800" dirty="0" smtClean="0"/>
              <a:t>causes that </a:t>
            </a:r>
            <a:r>
              <a:rPr lang="en-US" sz="2800" dirty="0"/>
              <a:t>the training and detection phases can be time consuming. The </a:t>
            </a:r>
            <a:r>
              <a:rPr lang="en-US" sz="2800" dirty="0" smtClean="0"/>
              <a:t>sufficient amount of </a:t>
            </a:r>
            <a:r>
              <a:rPr lang="en-US" sz="2800" dirty="0"/>
              <a:t>training data is also needed to </a:t>
            </a:r>
            <a:r>
              <a:rPr lang="en-US" sz="2800" dirty="0" smtClean="0"/>
              <a:t>find </a:t>
            </a:r>
            <a:r>
              <a:rPr lang="en-US" sz="2800" dirty="0"/>
              <a:t>a separating hyperplane by the SVM </a:t>
            </a:r>
            <a:r>
              <a:rPr lang="en-US" sz="2800" dirty="0" smtClean="0"/>
              <a:t>classifier.</a:t>
            </a:r>
          </a:p>
          <a:p>
            <a:pPr marL="457200" indent="-457200">
              <a:buFont typeface="Arial" panose="020B0604020202020204" pitchFamily="34" charset="0"/>
              <a:buChar char="•"/>
            </a:pPr>
            <a:endParaRPr lang="en-US" sz="1200" dirty="0" smtClean="0"/>
          </a:p>
          <a:p>
            <a:pPr marL="457200" indent="-457200">
              <a:buFont typeface="Arial" panose="020B0604020202020204" pitchFamily="34" charset="0"/>
              <a:buChar char="•"/>
            </a:pPr>
            <a:r>
              <a:rPr lang="en-US" sz="2800" dirty="0" smtClean="0"/>
              <a:t>Sometimes</a:t>
            </a:r>
            <a:r>
              <a:rPr lang="en-US" sz="2800" dirty="0"/>
              <a:t>, it is desirable to use the methods for the dimensionality reduction of </a:t>
            </a:r>
            <a:r>
              <a:rPr lang="en-US" sz="2800" dirty="0" smtClean="0"/>
              <a:t>feature vector</a:t>
            </a:r>
            <a:r>
              <a:rPr lang="en-US" sz="2800" dirty="0"/>
              <a:t>. In addition the that, the classical HOG descriptors are not rotation invariant</a:t>
            </a:r>
            <a:r>
              <a:rPr lang="en-US" sz="2800" dirty="0" smtClean="0"/>
              <a:t>.</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2800" dirty="0" smtClean="0"/>
              <a:t>These </a:t>
            </a:r>
            <a:r>
              <a:rPr lang="en-US" sz="2800" dirty="0"/>
              <a:t>shortcomings became the motivation for creating many variations of </a:t>
            </a:r>
            <a:r>
              <a:rPr lang="en-US" sz="2800" dirty="0" smtClean="0"/>
              <a:t>HOG-based detectors</a:t>
            </a:r>
            <a:r>
              <a:rPr lang="en-US" sz="2800" dirty="0"/>
              <a:t>. Many methods and applications based on HOG were presented in </a:t>
            </a:r>
            <a:r>
              <a:rPr lang="en-US" sz="2800" dirty="0" smtClean="0"/>
              <a:t>recent years</a:t>
            </a:r>
            <a:r>
              <a:rPr lang="en-US" sz="2800" dirty="0"/>
              <a:t>. </a:t>
            </a:r>
            <a:r>
              <a:rPr lang="en-US" dirty="0"/>
              <a:t/>
            </a:r>
            <a:br>
              <a:rPr lang="en-US" dirty="0"/>
            </a:br>
            <a:endParaRPr lang="en-US" dirty="0"/>
          </a:p>
        </p:txBody>
      </p:sp>
      <p:sp>
        <p:nvSpPr>
          <p:cNvPr id="3" name="Rectangle 2"/>
          <p:cNvSpPr>
            <a:spLocks noChangeArrowheads="1"/>
          </p:cNvSpPr>
          <p:nvPr/>
        </p:nvSpPr>
        <p:spPr bwMode="auto">
          <a:xfrm>
            <a:off x="0" y="521867"/>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67" indent="-457167" algn="ctr" defTabSz="914332" eaLnBrk="1" hangingPunct="1">
              <a:spcBef>
                <a:spcPct val="20000"/>
              </a:spcBef>
              <a:defRPr/>
            </a:pPr>
            <a:r>
              <a:rPr lang="en-US" sz="3200" b="1" dirty="0">
                <a:solidFill>
                  <a:srgbClr val="00A499"/>
                </a:solidFill>
              </a:rPr>
              <a:t>Histograms of Oriented Gradients (HOG)</a:t>
            </a: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3724807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9382" y="979287"/>
            <a:ext cx="11571316" cy="4431983"/>
          </a:xfrm>
          <a:prstGeom prst="rect">
            <a:avLst/>
          </a:prstGeom>
        </p:spPr>
        <p:txBody>
          <a:bodyPr wrap="square">
            <a:spAutoFit/>
          </a:bodyPr>
          <a:lstStyle/>
          <a:p>
            <a:r>
              <a:rPr lang="en-US" sz="2800" dirty="0"/>
              <a:t>In </a:t>
            </a:r>
            <a:r>
              <a:rPr lang="en-US" sz="2800" dirty="0" smtClean="0"/>
              <a:t>[1], </a:t>
            </a:r>
            <a:r>
              <a:rPr lang="en-US" sz="2800" dirty="0"/>
              <a:t>the authors applied the principal component analysis (PCA) to the HOG feature vector to obtain the PCA-HOG vector. This vector contains the subset of HOG features and the vector is used as an input for the SVM classifier. Their method was used for pedestrian detection with the satisfactory results</a:t>
            </a:r>
            <a:r>
              <a:rPr lang="en-US" sz="2800" dirty="0" smtClean="0"/>
              <a:t>.</a:t>
            </a:r>
          </a:p>
          <a:p>
            <a:endParaRPr lang="en-US" sz="1200" dirty="0"/>
          </a:p>
          <a:p>
            <a:r>
              <a:rPr lang="en-US" sz="2800" dirty="0" err="1"/>
              <a:t>Felzenszwalb</a:t>
            </a:r>
            <a:r>
              <a:rPr lang="en-US" sz="2800" dirty="0"/>
              <a:t> et al. proposed the part-based detector that is based on HOG. In this method, the objects are represented using the mixtures of deformable HOG part models and these models are trained using a discriminative method </a:t>
            </a:r>
            <a:r>
              <a:rPr lang="en-US" sz="2800" dirty="0" smtClean="0"/>
              <a:t>(see following image). </a:t>
            </a:r>
            <a:r>
              <a:rPr lang="en-US" sz="2800" dirty="0"/>
              <a:t>This method obtained excellent performance for object detection tasks </a:t>
            </a:r>
            <a:r>
              <a:rPr lang="en-US" sz="2800" dirty="0" smtClean="0"/>
              <a:t>[2, 3]. </a:t>
            </a:r>
            <a:r>
              <a:rPr lang="en-US" dirty="0"/>
              <a:t/>
            </a:r>
            <a:br>
              <a:rPr lang="en-US" dirty="0"/>
            </a:br>
            <a:endParaRPr lang="en-US" dirty="0"/>
          </a:p>
        </p:txBody>
      </p:sp>
      <p:sp>
        <p:nvSpPr>
          <p:cNvPr id="5" name="Rectangle 4"/>
          <p:cNvSpPr/>
          <p:nvPr/>
        </p:nvSpPr>
        <p:spPr>
          <a:xfrm>
            <a:off x="155171" y="5103674"/>
            <a:ext cx="12036829" cy="1754326"/>
          </a:xfrm>
          <a:prstGeom prst="rect">
            <a:avLst/>
          </a:prstGeom>
        </p:spPr>
        <p:txBody>
          <a:bodyPr wrap="square">
            <a:spAutoFit/>
          </a:bodyPr>
          <a:lstStyle/>
          <a:p>
            <a:r>
              <a:rPr lang="en-US" dirty="0" smtClean="0">
                <a:solidFill>
                  <a:srgbClr val="000000"/>
                </a:solidFill>
              </a:rPr>
              <a:t>[1] Kobayashi</a:t>
            </a:r>
            <a:r>
              <a:rPr lang="en-US" dirty="0">
                <a:solidFill>
                  <a:srgbClr val="000000"/>
                </a:solidFill>
              </a:rPr>
              <a:t>, T., Hidaka, A., Kurita, T.: Neural information processing. chap. Selection of Histograms of </a:t>
            </a:r>
            <a:r>
              <a:rPr lang="en-US" dirty="0" smtClean="0">
                <a:solidFill>
                  <a:srgbClr val="000000"/>
                </a:solidFill>
              </a:rPr>
              <a:t>Oriented Gradients </a:t>
            </a:r>
            <a:r>
              <a:rPr lang="en-US" dirty="0">
                <a:solidFill>
                  <a:srgbClr val="000000"/>
                </a:solidFill>
              </a:rPr>
              <a:t>Features for Pedestrian Detection</a:t>
            </a:r>
            <a:r>
              <a:rPr lang="en-US" dirty="0" smtClean="0">
                <a:solidFill>
                  <a:srgbClr val="000000"/>
                </a:solidFill>
              </a:rPr>
              <a:t>, pp</a:t>
            </a:r>
            <a:r>
              <a:rPr lang="en-US" dirty="0">
                <a:solidFill>
                  <a:srgbClr val="000000"/>
                </a:solidFill>
              </a:rPr>
              <a:t>. 598–607. Springer-</a:t>
            </a:r>
            <a:r>
              <a:rPr lang="en-US" dirty="0" err="1">
                <a:solidFill>
                  <a:srgbClr val="000000"/>
                </a:solidFill>
              </a:rPr>
              <a:t>Verlag</a:t>
            </a:r>
            <a:r>
              <a:rPr lang="en-US" dirty="0">
                <a:solidFill>
                  <a:srgbClr val="000000"/>
                </a:solidFill>
              </a:rPr>
              <a:t>, Berlin, Heidelberg (2008)</a:t>
            </a:r>
            <a:r>
              <a:rPr lang="en-US" dirty="0"/>
              <a:t> </a:t>
            </a:r>
            <a:endParaRPr lang="en-US" dirty="0" smtClean="0"/>
          </a:p>
          <a:p>
            <a:r>
              <a:rPr lang="en-US" dirty="0" smtClean="0"/>
              <a:t>[2] </a:t>
            </a:r>
            <a:r>
              <a:rPr lang="en-US" dirty="0" err="1"/>
              <a:t>Felzenszwalb</a:t>
            </a:r>
            <a:r>
              <a:rPr lang="en-US" dirty="0"/>
              <a:t>, P.F., </a:t>
            </a:r>
            <a:r>
              <a:rPr lang="en-US" dirty="0" err="1"/>
              <a:t>McAllester</a:t>
            </a:r>
            <a:r>
              <a:rPr lang="en-US" dirty="0"/>
              <a:t>, D.A., </a:t>
            </a:r>
            <a:r>
              <a:rPr lang="en-US" dirty="0" err="1"/>
              <a:t>Ramanan</a:t>
            </a:r>
            <a:r>
              <a:rPr lang="en-US" dirty="0"/>
              <a:t>, D.: A discriminatively trained</a:t>
            </a:r>
            <a:r>
              <a:rPr lang="en-US" dirty="0" smtClean="0"/>
              <a:t>, multiscale</a:t>
            </a:r>
            <a:r>
              <a:rPr lang="en-US" dirty="0"/>
              <a:t>, deformable part model. In: CVPR (2008) </a:t>
            </a:r>
            <a:endParaRPr lang="en-US" dirty="0" smtClean="0"/>
          </a:p>
          <a:p>
            <a:r>
              <a:rPr lang="en-US" dirty="0" smtClean="0"/>
              <a:t>[3] </a:t>
            </a:r>
            <a:r>
              <a:rPr lang="en-US" dirty="0" err="1"/>
              <a:t>Felzenszwalb</a:t>
            </a:r>
            <a:r>
              <a:rPr lang="en-US" dirty="0"/>
              <a:t>, P., </a:t>
            </a:r>
            <a:r>
              <a:rPr lang="en-US" dirty="0" err="1"/>
              <a:t>Girshick</a:t>
            </a:r>
            <a:r>
              <a:rPr lang="en-US" dirty="0"/>
              <a:t>, R., </a:t>
            </a:r>
            <a:r>
              <a:rPr lang="en-US" dirty="0" err="1"/>
              <a:t>McAllester</a:t>
            </a:r>
            <a:r>
              <a:rPr lang="en-US" dirty="0"/>
              <a:t>, D., </a:t>
            </a:r>
            <a:r>
              <a:rPr lang="en-US" dirty="0" err="1"/>
              <a:t>Ramanan</a:t>
            </a:r>
            <a:r>
              <a:rPr lang="en-US" dirty="0"/>
              <a:t>, D.: Object </a:t>
            </a:r>
            <a:r>
              <a:rPr lang="en-US" dirty="0" smtClean="0"/>
              <a:t>detection with </a:t>
            </a:r>
            <a:r>
              <a:rPr lang="en-US" dirty="0"/>
              <a:t>discriminatively trained part-based models. Pattern Analysis and </a:t>
            </a:r>
            <a:r>
              <a:rPr lang="en-US" dirty="0" smtClean="0"/>
              <a:t>Machine Intelligence</a:t>
            </a:r>
            <a:r>
              <a:rPr lang="en-US" dirty="0"/>
              <a:t>, IEEE Transactions on 32(9), 1627–1645 (2010) </a:t>
            </a:r>
          </a:p>
        </p:txBody>
      </p:sp>
      <p:sp>
        <p:nvSpPr>
          <p:cNvPr id="6" name="Rectangle 5"/>
          <p:cNvSpPr>
            <a:spLocks noChangeArrowheads="1"/>
          </p:cNvSpPr>
          <p:nvPr/>
        </p:nvSpPr>
        <p:spPr bwMode="auto">
          <a:xfrm>
            <a:off x="0" y="521867"/>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67" indent="-457167" algn="ctr" defTabSz="914332" eaLnBrk="1" hangingPunct="1">
              <a:spcBef>
                <a:spcPct val="20000"/>
              </a:spcBef>
              <a:defRPr/>
            </a:pPr>
            <a:r>
              <a:rPr lang="en-US" sz="3200" b="1" dirty="0">
                <a:solidFill>
                  <a:srgbClr val="00A499"/>
                </a:solidFill>
              </a:rPr>
              <a:t>Histograms of Oriented Gradients (HOG)</a:t>
            </a: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233477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71" y="5103674"/>
            <a:ext cx="12036829" cy="1754326"/>
          </a:xfrm>
          <a:prstGeom prst="rect">
            <a:avLst/>
          </a:prstGeom>
        </p:spPr>
        <p:txBody>
          <a:bodyPr wrap="square">
            <a:spAutoFit/>
          </a:bodyPr>
          <a:lstStyle/>
          <a:p>
            <a:r>
              <a:rPr lang="en-US" dirty="0" smtClean="0">
                <a:solidFill>
                  <a:srgbClr val="000000"/>
                </a:solidFill>
              </a:rPr>
              <a:t>[1] Kobayashi</a:t>
            </a:r>
            <a:r>
              <a:rPr lang="en-US" dirty="0">
                <a:solidFill>
                  <a:srgbClr val="000000"/>
                </a:solidFill>
              </a:rPr>
              <a:t>, T., Hidaka, A., Kurita, T.: Neural information processing. chap. Selection of Histograms of </a:t>
            </a:r>
            <a:r>
              <a:rPr lang="en-US" dirty="0" smtClean="0">
                <a:solidFill>
                  <a:srgbClr val="000000"/>
                </a:solidFill>
              </a:rPr>
              <a:t>Oriented Gradients </a:t>
            </a:r>
            <a:r>
              <a:rPr lang="en-US" dirty="0">
                <a:solidFill>
                  <a:srgbClr val="000000"/>
                </a:solidFill>
              </a:rPr>
              <a:t>Features for Pedestrian Detection</a:t>
            </a:r>
            <a:r>
              <a:rPr lang="en-US" dirty="0" smtClean="0">
                <a:solidFill>
                  <a:srgbClr val="000000"/>
                </a:solidFill>
              </a:rPr>
              <a:t>, pp</a:t>
            </a:r>
            <a:r>
              <a:rPr lang="en-US" dirty="0">
                <a:solidFill>
                  <a:srgbClr val="000000"/>
                </a:solidFill>
              </a:rPr>
              <a:t>. 598–607. Springer-</a:t>
            </a:r>
            <a:r>
              <a:rPr lang="en-US" dirty="0" err="1">
                <a:solidFill>
                  <a:srgbClr val="000000"/>
                </a:solidFill>
              </a:rPr>
              <a:t>Verlag</a:t>
            </a:r>
            <a:r>
              <a:rPr lang="en-US" dirty="0">
                <a:solidFill>
                  <a:srgbClr val="000000"/>
                </a:solidFill>
              </a:rPr>
              <a:t>, Berlin, Heidelberg (2008)</a:t>
            </a:r>
            <a:r>
              <a:rPr lang="en-US" dirty="0"/>
              <a:t> </a:t>
            </a:r>
            <a:endParaRPr lang="en-US" dirty="0" smtClean="0"/>
          </a:p>
          <a:p>
            <a:r>
              <a:rPr lang="en-US" dirty="0" smtClean="0"/>
              <a:t>[2] </a:t>
            </a:r>
            <a:r>
              <a:rPr lang="en-US" dirty="0" err="1"/>
              <a:t>Felzenszwalb</a:t>
            </a:r>
            <a:r>
              <a:rPr lang="en-US" dirty="0"/>
              <a:t>, P.F., </a:t>
            </a:r>
            <a:r>
              <a:rPr lang="en-US" dirty="0" err="1"/>
              <a:t>McAllester</a:t>
            </a:r>
            <a:r>
              <a:rPr lang="en-US" dirty="0"/>
              <a:t>, D.A., </a:t>
            </a:r>
            <a:r>
              <a:rPr lang="en-US" dirty="0" err="1"/>
              <a:t>Ramanan</a:t>
            </a:r>
            <a:r>
              <a:rPr lang="en-US" dirty="0"/>
              <a:t>, D.: A discriminatively trained</a:t>
            </a:r>
            <a:r>
              <a:rPr lang="en-US" dirty="0" smtClean="0"/>
              <a:t>, multiscale</a:t>
            </a:r>
            <a:r>
              <a:rPr lang="en-US" dirty="0"/>
              <a:t>, deformable part model. In: CVPR (2008) </a:t>
            </a:r>
            <a:endParaRPr lang="en-US" dirty="0" smtClean="0"/>
          </a:p>
          <a:p>
            <a:r>
              <a:rPr lang="en-US" dirty="0" smtClean="0"/>
              <a:t>[3] </a:t>
            </a:r>
            <a:r>
              <a:rPr lang="en-US" dirty="0" err="1"/>
              <a:t>Felzenszwalb</a:t>
            </a:r>
            <a:r>
              <a:rPr lang="en-US" dirty="0"/>
              <a:t>, P., </a:t>
            </a:r>
            <a:r>
              <a:rPr lang="en-US" dirty="0" err="1"/>
              <a:t>Girshick</a:t>
            </a:r>
            <a:r>
              <a:rPr lang="en-US" dirty="0"/>
              <a:t>, R., </a:t>
            </a:r>
            <a:r>
              <a:rPr lang="en-US" dirty="0" err="1"/>
              <a:t>McAllester</a:t>
            </a:r>
            <a:r>
              <a:rPr lang="en-US" dirty="0"/>
              <a:t>, D., </a:t>
            </a:r>
            <a:r>
              <a:rPr lang="en-US" dirty="0" err="1"/>
              <a:t>Ramanan</a:t>
            </a:r>
            <a:r>
              <a:rPr lang="en-US" dirty="0"/>
              <a:t>, D.: Object </a:t>
            </a:r>
            <a:r>
              <a:rPr lang="en-US" dirty="0" smtClean="0"/>
              <a:t>detection with </a:t>
            </a:r>
            <a:r>
              <a:rPr lang="en-US" dirty="0"/>
              <a:t>discriminatively trained part-based models. Pattern Analysis and </a:t>
            </a:r>
            <a:r>
              <a:rPr lang="en-US" dirty="0" smtClean="0"/>
              <a:t>Machine Intelligence</a:t>
            </a:r>
            <a:r>
              <a:rPr lang="en-US" dirty="0"/>
              <a:t>, IEEE Transactions on 32(9), 1627–1645 (2010) </a:t>
            </a:r>
          </a:p>
        </p:txBody>
      </p:sp>
      <p:pic>
        <p:nvPicPr>
          <p:cNvPr id="3" name="Picture 2"/>
          <p:cNvPicPr>
            <a:picLocks noChangeAspect="1"/>
          </p:cNvPicPr>
          <p:nvPr/>
        </p:nvPicPr>
        <p:blipFill>
          <a:blip r:embed="rId2"/>
          <a:stretch>
            <a:fillRect/>
          </a:stretch>
        </p:blipFill>
        <p:spPr>
          <a:xfrm>
            <a:off x="2234217" y="1142131"/>
            <a:ext cx="7562029" cy="3372465"/>
          </a:xfrm>
          <a:prstGeom prst="rect">
            <a:avLst/>
          </a:prstGeom>
        </p:spPr>
      </p:pic>
      <p:sp>
        <p:nvSpPr>
          <p:cNvPr id="5" name="Rectangle 4"/>
          <p:cNvSpPr/>
          <p:nvPr/>
        </p:nvSpPr>
        <p:spPr>
          <a:xfrm>
            <a:off x="1" y="4401591"/>
            <a:ext cx="12347170" cy="646331"/>
          </a:xfrm>
          <a:prstGeom prst="rect">
            <a:avLst/>
          </a:prstGeom>
        </p:spPr>
        <p:txBody>
          <a:bodyPr wrap="square">
            <a:spAutoFit/>
          </a:bodyPr>
          <a:lstStyle/>
          <a:p>
            <a:pPr algn="ctr"/>
            <a:r>
              <a:rPr lang="en-US" dirty="0"/>
              <a:t>An example of person detection using a part model. The model is defined by the coarse global template that covers the entire object and higher resolution part templates. The templates represent the histogram of oriented gradient [</a:t>
            </a:r>
            <a:r>
              <a:rPr lang="en-US" dirty="0" smtClean="0"/>
              <a:t>2].</a:t>
            </a:r>
            <a:endParaRPr lang="en-US" dirty="0"/>
          </a:p>
        </p:txBody>
      </p:sp>
      <p:sp>
        <p:nvSpPr>
          <p:cNvPr id="6" name="Rectangle 5"/>
          <p:cNvSpPr>
            <a:spLocks noChangeArrowheads="1"/>
          </p:cNvSpPr>
          <p:nvPr/>
        </p:nvSpPr>
        <p:spPr bwMode="auto">
          <a:xfrm>
            <a:off x="0" y="521867"/>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167" indent="-457167" algn="ctr" defTabSz="914332" eaLnBrk="1" hangingPunct="1">
              <a:spcBef>
                <a:spcPct val="20000"/>
              </a:spcBef>
              <a:defRPr/>
            </a:pPr>
            <a:r>
              <a:rPr lang="en-US" sz="3200" b="1" dirty="0">
                <a:solidFill>
                  <a:srgbClr val="00A499"/>
                </a:solidFill>
              </a:rPr>
              <a:t>Histograms of Oriented Gradients (HOG)</a:t>
            </a: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3557655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889422"/>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Practical Example – Detection + Recognition</a:t>
            </a:r>
            <a:endParaRPr lang="cs-CZ" sz="1401" b="1" dirty="0">
              <a:solidFill>
                <a:srgbClr val="00A499"/>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269" y="1830184"/>
            <a:ext cx="8820684" cy="4961635"/>
          </a:xfrm>
          <a:prstGeom prst="rect">
            <a:avLst/>
          </a:prstGeom>
        </p:spPr>
      </p:pic>
      <p:sp>
        <p:nvSpPr>
          <p:cNvPr id="6" name="Rectangle 5"/>
          <p:cNvSpPr/>
          <p:nvPr/>
        </p:nvSpPr>
        <p:spPr>
          <a:xfrm>
            <a:off x="1815305" y="1378777"/>
            <a:ext cx="9540595" cy="420564"/>
          </a:xfrm>
          <a:prstGeom prst="rect">
            <a:avLst/>
          </a:prstGeom>
        </p:spPr>
        <p:txBody>
          <a:bodyPr wrap="square">
            <a:spAutoFit/>
          </a:bodyPr>
          <a:lstStyle/>
          <a:p>
            <a:r>
              <a:rPr lang="en-US" sz="2133" dirty="0"/>
              <a:t>Consider the following problem: Find and recognize two following </a:t>
            </a:r>
            <a:r>
              <a:rPr lang="en-US" sz="2133" dirty="0" err="1"/>
              <a:t>lego</a:t>
            </a:r>
            <a:r>
              <a:rPr lang="en-US" sz="2133" dirty="0"/>
              <a:t> kits  </a:t>
            </a:r>
            <a:endParaRPr lang="en-US" sz="2133" b="1" dirty="0"/>
          </a:p>
        </p:txBody>
      </p:sp>
    </p:spTree>
    <p:extLst>
      <p:ext uri="{BB962C8B-B14F-4D97-AF65-F5344CB8AC3E}">
        <p14:creationId xmlns:p14="http://schemas.microsoft.com/office/powerpoint/2010/main" val="3772429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864803" y="1422601"/>
            <a:ext cx="7837635" cy="502766"/>
          </a:xfrm>
          <a:prstGeom prst="rect">
            <a:avLst/>
          </a:prstGeom>
        </p:spPr>
        <p:txBody>
          <a:bodyPr wrap="square">
            <a:spAutoFit/>
          </a:bodyPr>
          <a:lstStyle/>
          <a:p>
            <a:pPr marL="457177" indent="-457177">
              <a:buFont typeface="Wingdings" panose="05000000000000000000" pitchFamily="2" charset="2"/>
              <a:buChar char="§"/>
            </a:pPr>
            <a:r>
              <a:rPr lang="en-US" sz="2667" dirty="0"/>
              <a:t>illumination + low quality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757" y="2280203"/>
            <a:ext cx="6046953" cy="4026813"/>
          </a:xfrm>
          <a:prstGeom prst="rect">
            <a:avLst/>
          </a:prstGeom>
        </p:spPr>
      </p:pic>
      <p:sp>
        <p:nvSpPr>
          <p:cNvPr id="8" name="Rectangle 7"/>
          <p:cNvSpPr>
            <a:spLocks noChangeArrowheads="1"/>
          </p:cNvSpPr>
          <p:nvPr/>
        </p:nvSpPr>
        <p:spPr bwMode="auto">
          <a:xfrm>
            <a:off x="0" y="830870"/>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cs typeface="Arial" panose="020B0604020202020204" pitchFamily="34" charset="0"/>
              </a:rPr>
              <a:t>Problems (Challenges)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6" name="Rectangle 5"/>
          <p:cNvSpPr/>
          <p:nvPr/>
        </p:nvSpPr>
        <p:spPr>
          <a:xfrm>
            <a:off x="9773004" y="6581001"/>
            <a:ext cx="2418996" cy="276999"/>
          </a:xfrm>
          <a:prstGeom prst="rect">
            <a:avLst/>
          </a:prstGeom>
        </p:spPr>
        <p:txBody>
          <a:bodyPr wrap="none">
            <a:spAutoFit/>
          </a:bodyPr>
          <a:lstStyle/>
          <a:p>
            <a:r>
              <a:rPr lang="en-US" sz="1200" dirty="0" smtClean="0"/>
              <a:t>http://vis-www.cs.umass.edu/fddb/</a:t>
            </a:r>
            <a:endParaRPr lang="en-US" sz="1200" dirty="0"/>
          </a:p>
        </p:txBody>
      </p:sp>
    </p:spTree>
    <p:extLst>
      <p:ext uri="{BB962C8B-B14F-4D97-AF65-F5344CB8AC3E}">
        <p14:creationId xmlns:p14="http://schemas.microsoft.com/office/powerpoint/2010/main" val="3868262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5251270" y="141739"/>
            <a:ext cx="820792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ctr" eaLnBrk="1" hangingPunct="1">
              <a:spcBef>
                <a:spcPct val="20000"/>
              </a:spcBef>
            </a:pPr>
            <a:r>
              <a:rPr lang="en-US" sz="3200" b="1" dirty="0" err="1">
                <a:solidFill>
                  <a:srgbClr val="00A499"/>
                </a:solidFill>
              </a:rPr>
              <a:t>OpenCV</a:t>
            </a:r>
            <a:r>
              <a:rPr lang="en-US" sz="3200" b="1" dirty="0">
                <a:solidFill>
                  <a:srgbClr val="00A499"/>
                </a:solidFill>
              </a:rPr>
              <a:t> - </a:t>
            </a:r>
            <a:r>
              <a:rPr lang="en-US" sz="3200" dirty="0">
                <a:solidFill>
                  <a:srgbClr val="00A499"/>
                </a:solidFill>
              </a:rPr>
              <a:t>http://opencv.org/</a:t>
            </a:r>
          </a:p>
          <a:p>
            <a:pPr marL="0" indent="0" algn="ctr" eaLnBrk="1" hangingPunct="1">
              <a:spcBef>
                <a:spcPct val="20000"/>
              </a:spcBef>
            </a:pPr>
            <a:r>
              <a:rPr lang="en-US" sz="3200" b="1" dirty="0"/>
              <a:t>  </a:t>
            </a:r>
            <a:endParaRPr lang="cs-CZ" sz="1401" b="1" dirty="0">
              <a:solidFill>
                <a:srgbClr val="FF6600"/>
              </a:solidFill>
            </a:endParaRPr>
          </a:p>
        </p:txBody>
      </p:sp>
      <p:sp>
        <p:nvSpPr>
          <p:cNvPr id="2" name="Rectangle 1"/>
          <p:cNvSpPr/>
          <p:nvPr/>
        </p:nvSpPr>
        <p:spPr>
          <a:xfrm>
            <a:off x="1679493" y="6529710"/>
            <a:ext cx="1481881" cy="297454"/>
          </a:xfrm>
          <a:prstGeom prst="rect">
            <a:avLst/>
          </a:prstGeom>
        </p:spPr>
        <p:txBody>
          <a:bodyPr wrap="none">
            <a:spAutoFit/>
          </a:bodyPr>
          <a:lstStyle/>
          <a:p>
            <a:r>
              <a:rPr lang="en-US" sz="1333" dirty="0"/>
              <a:t>http://opencv.org/</a:t>
            </a:r>
          </a:p>
        </p:txBody>
      </p:sp>
      <p:pic>
        <p:nvPicPr>
          <p:cNvPr id="6" name="Picture 5"/>
          <p:cNvPicPr>
            <a:picLocks noChangeAspect="1"/>
          </p:cNvPicPr>
          <p:nvPr/>
        </p:nvPicPr>
        <p:blipFill>
          <a:blip r:embed="rId3"/>
          <a:stretch>
            <a:fillRect/>
          </a:stretch>
        </p:blipFill>
        <p:spPr>
          <a:xfrm>
            <a:off x="1777049" y="841248"/>
            <a:ext cx="8739759" cy="5423064"/>
          </a:xfrm>
          <a:prstGeom prst="rect">
            <a:avLst/>
          </a:prstGeom>
        </p:spPr>
      </p:pic>
    </p:spTree>
    <p:extLst>
      <p:ext uri="{BB962C8B-B14F-4D97-AF65-F5344CB8AC3E}">
        <p14:creationId xmlns:p14="http://schemas.microsoft.com/office/powerpoint/2010/main" val="360358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7395954" y="69448"/>
            <a:ext cx="440811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ctr" eaLnBrk="1" hangingPunct="1">
              <a:spcBef>
                <a:spcPct val="20000"/>
              </a:spcBef>
            </a:pPr>
            <a:r>
              <a:rPr lang="en-US" sz="3200" b="1" dirty="0">
                <a:solidFill>
                  <a:srgbClr val="00A499"/>
                </a:solidFill>
              </a:rPr>
              <a:t>Detection </a:t>
            </a:r>
            <a:r>
              <a:rPr lang="en-US" sz="3200" b="1" dirty="0" smtClean="0">
                <a:solidFill>
                  <a:srgbClr val="00A499"/>
                </a:solidFill>
              </a:rPr>
              <a:t>step </a:t>
            </a:r>
            <a:r>
              <a:rPr lang="en-US" sz="3200" b="1" dirty="0">
                <a:solidFill>
                  <a:srgbClr val="00A499"/>
                </a:solidFill>
              </a:rPr>
              <a:t>HOG+SVM (</a:t>
            </a:r>
            <a:r>
              <a:rPr lang="en-US" sz="3200" b="1" dirty="0" err="1">
                <a:solidFill>
                  <a:srgbClr val="00A499"/>
                </a:solidFill>
              </a:rPr>
              <a:t>OpenCV</a:t>
            </a:r>
            <a:r>
              <a:rPr lang="en-US" sz="3200" b="1" dirty="0">
                <a:solidFill>
                  <a:srgbClr val="00A499"/>
                </a:solidFill>
              </a:rPr>
              <a:t>)</a:t>
            </a:r>
            <a:endParaRPr lang="cs-CZ" sz="1401" b="1" dirty="0">
              <a:solidFill>
                <a:srgbClr val="00A499"/>
              </a:solidFill>
            </a:endParaRPr>
          </a:p>
        </p:txBody>
      </p:sp>
      <p:pic>
        <p:nvPicPr>
          <p:cNvPr id="3" name="Picture 2"/>
          <p:cNvPicPr>
            <a:picLocks noChangeAspect="1"/>
          </p:cNvPicPr>
          <p:nvPr/>
        </p:nvPicPr>
        <p:blipFill>
          <a:blip r:embed="rId3"/>
          <a:stretch>
            <a:fillRect/>
          </a:stretch>
        </p:blipFill>
        <p:spPr>
          <a:xfrm>
            <a:off x="1888400" y="1154967"/>
            <a:ext cx="8088037" cy="29946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908" y="4222058"/>
            <a:ext cx="2236413" cy="22364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101" y="4234029"/>
            <a:ext cx="2372924" cy="2341287"/>
          </a:xfrm>
          <a:prstGeom prst="rect">
            <a:avLst/>
          </a:prstGeom>
        </p:spPr>
      </p:pic>
      <p:sp>
        <p:nvSpPr>
          <p:cNvPr id="5" name="Rectangle 4"/>
          <p:cNvSpPr/>
          <p:nvPr/>
        </p:nvSpPr>
        <p:spPr>
          <a:xfrm>
            <a:off x="2052961" y="6458471"/>
            <a:ext cx="8087360" cy="707886"/>
          </a:xfrm>
          <a:prstGeom prst="rect">
            <a:avLst/>
          </a:prstGeom>
        </p:spPr>
        <p:txBody>
          <a:bodyPr wrap="square">
            <a:spAutoFit/>
          </a:bodyPr>
          <a:lstStyle/>
          <a:p>
            <a:r>
              <a:rPr lang="en-US" sz="1600" dirty="0">
                <a:hlinkClick r:id="rId6"/>
              </a:rPr>
              <a:t>https://docs.opencv.org/3.1.0/d1/d73/tutorial_introduction_to_svm.html</a:t>
            </a:r>
            <a:endParaRPr lang="en-US" sz="1600" dirty="0"/>
          </a:p>
          <a:p>
            <a:endParaRPr lang="en-US" sz="2400" dirty="0"/>
          </a:p>
        </p:txBody>
      </p:sp>
      <p:pic>
        <p:nvPicPr>
          <p:cNvPr id="2050" name="Picture 2" descr="separating-line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9124" y="4217771"/>
            <a:ext cx="2405656" cy="2357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478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606244" y="272101"/>
            <a:ext cx="4000796"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ctr" eaLnBrk="1" hangingPunct="1">
              <a:spcBef>
                <a:spcPct val="20000"/>
              </a:spcBef>
            </a:pPr>
            <a:r>
              <a:rPr lang="en-US" sz="3200" b="1" dirty="0">
                <a:solidFill>
                  <a:srgbClr val="00A499"/>
                </a:solidFill>
              </a:rPr>
              <a:t>Alien</a:t>
            </a:r>
            <a:endParaRPr lang="cs-CZ" sz="1401" b="1" dirty="0">
              <a:solidFill>
                <a:srgbClr val="00A499"/>
              </a:solidFill>
            </a:endParaRPr>
          </a:p>
        </p:txBody>
      </p:sp>
      <p:pic>
        <p:nvPicPr>
          <p:cNvPr id="5" name="Picture 4"/>
          <p:cNvPicPr>
            <a:picLocks noChangeAspect="1"/>
          </p:cNvPicPr>
          <p:nvPr/>
        </p:nvPicPr>
        <p:blipFill>
          <a:blip r:embed="rId3"/>
          <a:stretch>
            <a:fillRect/>
          </a:stretch>
        </p:blipFill>
        <p:spPr>
          <a:xfrm>
            <a:off x="2090023" y="1146515"/>
            <a:ext cx="8013235" cy="5711485"/>
          </a:xfrm>
          <a:prstGeom prst="rect">
            <a:avLst/>
          </a:prstGeom>
        </p:spPr>
      </p:pic>
    </p:spTree>
    <p:extLst>
      <p:ext uri="{BB962C8B-B14F-4D97-AF65-F5344CB8AC3E}">
        <p14:creationId xmlns:p14="http://schemas.microsoft.com/office/powerpoint/2010/main" val="1430551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92681" y="1093973"/>
            <a:ext cx="8207920" cy="5764027"/>
          </a:xfrm>
          <a:prstGeom prst="rect">
            <a:avLst/>
          </a:prstGeom>
        </p:spPr>
      </p:pic>
      <p:sp>
        <p:nvSpPr>
          <p:cNvPr id="5" name="Rectangle 4"/>
          <p:cNvSpPr>
            <a:spLocks noChangeArrowheads="1"/>
          </p:cNvSpPr>
          <p:nvPr/>
        </p:nvSpPr>
        <p:spPr bwMode="auto">
          <a:xfrm>
            <a:off x="6606244" y="272101"/>
            <a:ext cx="4000796"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ctr" eaLnBrk="1" hangingPunct="1">
              <a:spcBef>
                <a:spcPct val="20000"/>
              </a:spcBef>
            </a:pPr>
            <a:r>
              <a:rPr lang="en-US" sz="3200" b="1" dirty="0" smtClean="0">
                <a:solidFill>
                  <a:srgbClr val="00A499"/>
                </a:solidFill>
              </a:rPr>
              <a:t>Avenger</a:t>
            </a:r>
            <a:endParaRPr lang="cs-CZ" sz="1401" b="1" dirty="0">
              <a:solidFill>
                <a:srgbClr val="00A499"/>
              </a:solidFill>
            </a:endParaRPr>
          </a:p>
        </p:txBody>
      </p:sp>
    </p:spTree>
    <p:extLst>
      <p:ext uri="{BB962C8B-B14F-4D97-AF65-F5344CB8AC3E}">
        <p14:creationId xmlns:p14="http://schemas.microsoft.com/office/powerpoint/2010/main" val="2827409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5769" y="1161692"/>
            <a:ext cx="8687411" cy="5106837"/>
          </a:xfrm>
          <a:prstGeom prst="rect">
            <a:avLst/>
          </a:prstGeom>
        </p:spPr>
      </p:pic>
      <p:sp>
        <p:nvSpPr>
          <p:cNvPr id="5" name="Rectangle 4"/>
          <p:cNvSpPr>
            <a:spLocks noChangeArrowheads="1"/>
          </p:cNvSpPr>
          <p:nvPr/>
        </p:nvSpPr>
        <p:spPr bwMode="auto">
          <a:xfrm>
            <a:off x="6606244" y="272101"/>
            <a:ext cx="4000796"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ctr" eaLnBrk="1" hangingPunct="1">
              <a:spcBef>
                <a:spcPct val="20000"/>
              </a:spcBef>
            </a:pPr>
            <a:r>
              <a:rPr lang="en-US" sz="3200" b="1" dirty="0" smtClean="0">
                <a:solidFill>
                  <a:srgbClr val="00A499"/>
                </a:solidFill>
              </a:rPr>
              <a:t>Negative Set</a:t>
            </a:r>
            <a:endParaRPr lang="cs-CZ" sz="1401" b="1" dirty="0">
              <a:solidFill>
                <a:srgbClr val="00A499"/>
              </a:solidFill>
            </a:endParaRPr>
          </a:p>
        </p:txBody>
      </p:sp>
    </p:spTree>
    <p:extLst>
      <p:ext uri="{BB962C8B-B14F-4D97-AF65-F5344CB8AC3E}">
        <p14:creationId xmlns:p14="http://schemas.microsoft.com/office/powerpoint/2010/main" val="4274071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7022628" y="0"/>
            <a:ext cx="5068519" cy="56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ctr" eaLnBrk="1" hangingPunct="1">
              <a:spcBef>
                <a:spcPct val="20000"/>
              </a:spcBef>
            </a:pPr>
            <a:r>
              <a:rPr lang="en-US" sz="3200" b="1" dirty="0" smtClean="0">
                <a:solidFill>
                  <a:srgbClr val="00A499"/>
                </a:solidFill>
              </a:rPr>
              <a:t>Sliding </a:t>
            </a:r>
            <a:r>
              <a:rPr lang="en-US" sz="3200" b="1" dirty="0">
                <a:solidFill>
                  <a:srgbClr val="00A499"/>
                </a:solidFill>
              </a:rPr>
              <a:t>Window (</a:t>
            </a:r>
            <a:r>
              <a:rPr lang="en-US" sz="3200" b="1" dirty="0" err="1">
                <a:solidFill>
                  <a:srgbClr val="00A499"/>
                </a:solidFill>
              </a:rPr>
              <a:t>detectMultiScale</a:t>
            </a:r>
            <a:r>
              <a:rPr lang="en-US" sz="3200" b="1" dirty="0">
                <a:solidFill>
                  <a:srgbClr val="00A499"/>
                </a:solidFill>
              </a:rPr>
              <a:t>)</a:t>
            </a:r>
          </a:p>
          <a:p>
            <a:pPr marL="0" indent="0" algn="ctr" eaLnBrk="1" hangingPunct="1">
              <a:spcBef>
                <a:spcPct val="20000"/>
              </a:spcBef>
            </a:pPr>
            <a:endParaRPr lang="cs-CZ" sz="1401" b="1" dirty="0">
              <a:solidFill>
                <a:srgbClr val="FF6600"/>
              </a:solidFill>
            </a:endParaRPr>
          </a:p>
        </p:txBody>
      </p:sp>
      <p:pic>
        <p:nvPicPr>
          <p:cNvPr id="6" name="Picture 5"/>
          <p:cNvPicPr>
            <a:picLocks noChangeAspect="1"/>
          </p:cNvPicPr>
          <p:nvPr/>
        </p:nvPicPr>
        <p:blipFill>
          <a:blip r:embed="rId3"/>
          <a:stretch>
            <a:fillRect/>
          </a:stretch>
        </p:blipFill>
        <p:spPr>
          <a:xfrm>
            <a:off x="8445769" y="1154149"/>
            <a:ext cx="2222239" cy="2738344"/>
          </a:xfrm>
          <a:prstGeom prst="rect">
            <a:avLst/>
          </a:prstGeom>
        </p:spPr>
      </p:pic>
      <p:pic>
        <p:nvPicPr>
          <p:cNvPr id="4" name="Picture 3"/>
          <p:cNvPicPr>
            <a:picLocks noChangeAspect="1"/>
          </p:cNvPicPr>
          <p:nvPr/>
        </p:nvPicPr>
        <p:blipFill>
          <a:blip r:embed="rId4"/>
          <a:stretch>
            <a:fillRect/>
          </a:stretch>
        </p:blipFill>
        <p:spPr>
          <a:xfrm>
            <a:off x="1796649" y="1154149"/>
            <a:ext cx="6283303" cy="5143187"/>
          </a:xfrm>
          <a:prstGeom prst="rect">
            <a:avLst/>
          </a:prstGeom>
        </p:spPr>
      </p:pic>
      <p:pic>
        <p:nvPicPr>
          <p:cNvPr id="2" name="Picture 1"/>
          <p:cNvPicPr>
            <a:picLocks noChangeAspect="1"/>
          </p:cNvPicPr>
          <p:nvPr/>
        </p:nvPicPr>
        <p:blipFill>
          <a:blip r:embed="rId5"/>
          <a:stretch>
            <a:fillRect/>
          </a:stretch>
        </p:blipFill>
        <p:spPr>
          <a:xfrm>
            <a:off x="9144001" y="4290885"/>
            <a:ext cx="1524007" cy="1794719"/>
          </a:xfrm>
          <a:prstGeom prst="rect">
            <a:avLst/>
          </a:prstGeom>
        </p:spPr>
      </p:pic>
      <p:sp>
        <p:nvSpPr>
          <p:cNvPr id="3" name="Rectangle 2"/>
          <p:cNvSpPr/>
          <p:nvPr/>
        </p:nvSpPr>
        <p:spPr>
          <a:xfrm>
            <a:off x="1819776" y="6384092"/>
            <a:ext cx="9194800" cy="707886"/>
          </a:xfrm>
          <a:prstGeom prst="rect">
            <a:avLst/>
          </a:prstGeom>
        </p:spPr>
        <p:txBody>
          <a:bodyPr wrap="square">
            <a:spAutoFit/>
          </a:bodyPr>
          <a:lstStyle/>
          <a:p>
            <a:r>
              <a:rPr lang="en-US" sz="1600" dirty="0">
                <a:hlinkClick r:id="rId6"/>
              </a:rPr>
              <a:t>https://github.com/opencv/opencv/blob/master/samples/cpp/train_HOG.cpp</a:t>
            </a:r>
            <a:endParaRPr lang="en-US" sz="1600" dirty="0"/>
          </a:p>
          <a:p>
            <a:endParaRPr lang="en-US" sz="2400" dirty="0"/>
          </a:p>
        </p:txBody>
      </p:sp>
    </p:spTree>
    <p:extLst>
      <p:ext uri="{BB962C8B-B14F-4D97-AF65-F5344CB8AC3E}">
        <p14:creationId xmlns:p14="http://schemas.microsoft.com/office/powerpoint/2010/main" val="3776131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60090" y="952686"/>
            <a:ext cx="11937252" cy="5838393"/>
          </a:xfrm>
          <a:prstGeom prst="rect">
            <a:avLst/>
          </a:prstGeom>
        </p:spPr>
        <p:txBody>
          <a:bodyPr wrap="square">
            <a:spAutoFit/>
          </a:bodyPr>
          <a:lstStyle/>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err="1"/>
              <a:t>Haar</a:t>
            </a: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HOG </a:t>
            </a:r>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solidFill>
                  <a:srgbClr val="FF0000"/>
                </a:solidFill>
              </a:rPr>
              <a:t>LBP</a:t>
            </a:r>
          </a:p>
          <a:p>
            <a:endParaRPr lang="en-US" sz="2667" dirty="0"/>
          </a:p>
          <a:p>
            <a:pPr marL="457155" indent="-457155">
              <a:buFont typeface="Wingdings" panose="05000000000000000000" pitchFamily="2" charset="2"/>
              <a:buChar char="§"/>
            </a:pPr>
            <a:r>
              <a:rPr lang="en-US" sz="2667" dirty="0"/>
              <a:t>SIFT, SURF                             </a:t>
            </a:r>
            <a:r>
              <a:rPr lang="en-US" sz="2667" dirty="0" err="1"/>
              <a:t>KeyPoints</a:t>
            </a: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endParaRPr lang="en-US" sz="2667" dirty="0"/>
          </a:p>
          <a:p>
            <a:pPr marL="457155" indent="-457155">
              <a:buFont typeface="Wingdings" panose="05000000000000000000" pitchFamily="2" charset="2"/>
              <a:buChar char="§"/>
            </a:pPr>
            <a:r>
              <a:rPr lang="en-US" sz="2667" dirty="0"/>
              <a:t>CNNs</a:t>
            </a:r>
          </a:p>
          <a:p>
            <a:pPr marL="457155" indent="-457155">
              <a:buFont typeface="Wingdings" panose="05000000000000000000" pitchFamily="2" charset="2"/>
              <a:buChar char="§"/>
            </a:pPr>
            <a:endParaRPr lang="en-US" sz="2667" dirty="0"/>
          </a:p>
          <a:p>
            <a:endParaRPr lang="en-US" sz="2667" dirty="0"/>
          </a:p>
          <a:p>
            <a:pPr marL="914320" lvl="1" indent="-457155">
              <a:buFont typeface="Wingdings" panose="05000000000000000000" pitchFamily="2" charset="2"/>
              <a:buChar char="§"/>
            </a:pPr>
            <a:endParaRPr lang="en-US" sz="2667" dirty="0"/>
          </a:p>
        </p:txBody>
      </p:sp>
      <p:sp>
        <p:nvSpPr>
          <p:cNvPr id="2" name="Right Brace 1"/>
          <p:cNvSpPr/>
          <p:nvPr/>
        </p:nvSpPr>
        <p:spPr>
          <a:xfrm>
            <a:off x="4218013" y="1157489"/>
            <a:ext cx="592823" cy="2169952"/>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5" name="Rectangle 4"/>
          <p:cNvSpPr>
            <a:spLocks noChangeArrowheads="1"/>
          </p:cNvSpPr>
          <p:nvPr/>
        </p:nvSpPr>
        <p:spPr bwMode="auto">
          <a:xfrm>
            <a:off x="5062394" y="1876511"/>
            <a:ext cx="3568117"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667" dirty="0">
                <a:solidFill>
                  <a:srgbClr val="FF0000"/>
                </a:solidFill>
                <a:latin typeface="+mn-lt"/>
                <a:cs typeface="Arial" panose="020B0604020202020204" pitchFamily="34" charset="0"/>
              </a:rPr>
              <a:t>Traditional Approaches</a:t>
            </a:r>
            <a:endParaRPr lang="cs-CZ" sz="2667" dirty="0">
              <a:solidFill>
                <a:srgbClr val="FF0000"/>
              </a:solidFill>
              <a:latin typeface="+mn-lt"/>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6" name="Right Brace 5"/>
          <p:cNvSpPr/>
          <p:nvPr/>
        </p:nvSpPr>
        <p:spPr>
          <a:xfrm>
            <a:off x="4268812" y="494197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
        <p:nvSpPr>
          <p:cNvPr id="8" name="Rectangle 7"/>
          <p:cNvSpPr>
            <a:spLocks noChangeArrowheads="1"/>
          </p:cNvSpPr>
          <p:nvPr/>
        </p:nvSpPr>
        <p:spPr bwMode="auto">
          <a:xfrm>
            <a:off x="5043606" y="5007399"/>
            <a:ext cx="4410373"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667" dirty="0">
                <a:latin typeface="+mn-lt"/>
                <a:cs typeface="Arial" panose="020B0604020202020204" pitchFamily="34" charset="0"/>
              </a:rPr>
              <a:t>Deep Learning Approach</a:t>
            </a:r>
            <a:endParaRPr lang="cs-CZ" sz="2667" dirty="0">
              <a:latin typeface="+mn-lt"/>
              <a:cs typeface="Arial" panose="020B0604020202020204" pitchFamily="34" charset="0"/>
            </a:endParaRPr>
          </a:p>
          <a:p>
            <a:pPr eaLnBrk="1" hangingPunct="1">
              <a:spcBef>
                <a:spcPct val="20000"/>
              </a:spcBef>
            </a:pPr>
            <a:endParaRPr lang="cs-CZ" sz="1401" b="1" dirty="0">
              <a:solidFill>
                <a:srgbClr val="FF6600"/>
              </a:solidFill>
            </a:endParaRPr>
          </a:p>
        </p:txBody>
      </p:sp>
      <p:sp>
        <p:nvSpPr>
          <p:cNvPr id="10" name="Right Brace 9"/>
          <p:cNvSpPr/>
          <p:nvPr/>
        </p:nvSpPr>
        <p:spPr>
          <a:xfrm>
            <a:off x="4268812" y="3747168"/>
            <a:ext cx="491221" cy="695353"/>
          </a:xfrm>
          <a:prstGeom prst="rightBrace">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1127648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2471245" y="1094748"/>
            <a:ext cx="2881812" cy="4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400" b="1" dirty="0">
                <a:cs typeface="Arial" panose="020B0604020202020204" pitchFamily="34" charset="0"/>
              </a:rPr>
              <a:t>Related Works</a:t>
            </a:r>
            <a:endParaRPr lang="cs-CZ" sz="2400" b="1" dirty="0">
              <a:cs typeface="Arial" panose="020B0604020202020204" pitchFamily="34" charset="0"/>
            </a:endParaRPr>
          </a:p>
          <a:p>
            <a:pPr eaLnBrk="1" hangingPunct="1">
              <a:spcBef>
                <a:spcPct val="20000"/>
              </a:spcBef>
            </a:pPr>
            <a:endParaRPr lang="cs-CZ" sz="1051" b="1" dirty="0">
              <a:solidFill>
                <a:srgbClr val="FF6600"/>
              </a:solidFill>
            </a:endParaRPr>
          </a:p>
        </p:txBody>
      </p:sp>
      <p:pic>
        <p:nvPicPr>
          <p:cNvPr id="28" name="Picture 27"/>
          <p:cNvPicPr>
            <a:picLocks noChangeAspect="1"/>
          </p:cNvPicPr>
          <p:nvPr/>
        </p:nvPicPr>
        <p:blipFill>
          <a:blip r:embed="rId2"/>
          <a:stretch>
            <a:fillRect/>
          </a:stretch>
        </p:blipFill>
        <p:spPr>
          <a:xfrm>
            <a:off x="3102649" y="1983392"/>
            <a:ext cx="4193508" cy="1026729"/>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3"/>
          <a:stretch>
            <a:fillRect/>
          </a:stretch>
        </p:blipFill>
        <p:spPr>
          <a:xfrm>
            <a:off x="6861805" y="2234826"/>
            <a:ext cx="3552060" cy="768369"/>
          </a:xfrm>
          <a:prstGeom prst="rect">
            <a:avLst/>
          </a:prstGeom>
          <a:effectLst>
            <a:outerShdw blurRad="63500" sx="102000" sy="102000" algn="ctr" rotWithShape="0">
              <a:prstClr val="black">
                <a:alpha val="40000"/>
              </a:prstClr>
            </a:outerShdw>
          </a:effectLst>
        </p:spPr>
      </p:pic>
      <p:sp>
        <p:nvSpPr>
          <p:cNvPr id="30" name="TextBox 29"/>
          <p:cNvSpPr txBox="1"/>
          <p:nvPr/>
        </p:nvSpPr>
        <p:spPr>
          <a:xfrm>
            <a:off x="1798637" y="2042445"/>
            <a:ext cx="1263744" cy="646331"/>
          </a:xfrm>
          <a:prstGeom prst="rect">
            <a:avLst/>
          </a:prstGeom>
          <a:noFill/>
        </p:spPr>
        <p:txBody>
          <a:bodyPr wrap="none" rtlCol="0">
            <a:spAutoFit/>
          </a:bodyPr>
          <a:lstStyle/>
          <a:p>
            <a:pPr algn="ctr"/>
            <a:r>
              <a:rPr lang="en-US" sz="1200" dirty="0" err="1">
                <a:solidFill>
                  <a:srgbClr val="FF0000"/>
                </a:solidFill>
              </a:rPr>
              <a:t>Ahonen</a:t>
            </a:r>
            <a:r>
              <a:rPr lang="en-US" sz="1200" dirty="0">
                <a:solidFill>
                  <a:srgbClr val="FF0000"/>
                </a:solidFill>
              </a:rPr>
              <a:t> at al.</a:t>
            </a:r>
          </a:p>
          <a:p>
            <a:pPr algn="ctr"/>
            <a:r>
              <a:rPr lang="en-US" sz="1200" dirty="0">
                <a:solidFill>
                  <a:srgbClr val="FF0000"/>
                </a:solidFill>
              </a:rPr>
              <a:t>(2006)</a:t>
            </a:r>
          </a:p>
          <a:p>
            <a:pPr algn="ctr"/>
            <a:r>
              <a:rPr lang="en-US" sz="1200" dirty="0">
                <a:solidFill>
                  <a:srgbClr val="FF0000"/>
                </a:solidFill>
              </a:rPr>
              <a:t>1300 cit. SCOPUS</a:t>
            </a:r>
          </a:p>
        </p:txBody>
      </p:sp>
      <p:pic>
        <p:nvPicPr>
          <p:cNvPr id="31" name="Picture 30"/>
          <p:cNvPicPr>
            <a:picLocks noChangeAspect="1"/>
          </p:cNvPicPr>
          <p:nvPr/>
        </p:nvPicPr>
        <p:blipFill>
          <a:blip r:embed="rId4"/>
          <a:stretch>
            <a:fillRect/>
          </a:stretch>
        </p:blipFill>
        <p:spPr>
          <a:xfrm>
            <a:off x="3102649" y="3280341"/>
            <a:ext cx="3944891" cy="1215979"/>
          </a:xfrm>
          <a:prstGeom prst="rect">
            <a:avLst/>
          </a:prstGeom>
          <a:effectLst>
            <a:outerShdw blurRad="63500" sx="102000" sy="102000" algn="ctr" rotWithShape="0">
              <a:prstClr val="black">
                <a:alpha val="40000"/>
              </a:prstClr>
            </a:outerShdw>
          </a:effectLst>
        </p:spPr>
      </p:pic>
      <p:sp>
        <p:nvSpPr>
          <p:cNvPr id="32" name="TextBox 31"/>
          <p:cNvSpPr txBox="1"/>
          <p:nvPr/>
        </p:nvSpPr>
        <p:spPr>
          <a:xfrm>
            <a:off x="1866039" y="3581861"/>
            <a:ext cx="795410" cy="404085"/>
          </a:xfrm>
          <a:prstGeom prst="rect">
            <a:avLst/>
          </a:prstGeom>
          <a:noFill/>
        </p:spPr>
        <p:txBody>
          <a:bodyPr wrap="none" rtlCol="0">
            <a:spAutoFit/>
          </a:bodyPr>
          <a:lstStyle/>
          <a:p>
            <a:pPr algn="ctr"/>
            <a:r>
              <a:rPr lang="en-US" sz="1013" dirty="0"/>
              <a:t>Zhang at al.</a:t>
            </a:r>
          </a:p>
          <a:p>
            <a:pPr algn="ctr"/>
            <a:r>
              <a:rPr lang="en-US" sz="1013" dirty="0"/>
              <a:t>(2007)</a:t>
            </a:r>
          </a:p>
        </p:txBody>
      </p:sp>
      <p:pic>
        <p:nvPicPr>
          <p:cNvPr id="33" name="Picture 32"/>
          <p:cNvPicPr>
            <a:picLocks noChangeAspect="1"/>
          </p:cNvPicPr>
          <p:nvPr/>
        </p:nvPicPr>
        <p:blipFill>
          <a:blip r:embed="rId5"/>
          <a:stretch>
            <a:fillRect/>
          </a:stretch>
        </p:blipFill>
        <p:spPr>
          <a:xfrm>
            <a:off x="7313792" y="3125801"/>
            <a:ext cx="2648085" cy="1375763"/>
          </a:xfrm>
          <a:prstGeom prst="rect">
            <a:avLst/>
          </a:prstGeom>
          <a:effectLst>
            <a:outerShdw blurRad="63500" sx="102000" sy="102000" algn="ctr" rotWithShape="0">
              <a:prstClr val="black">
                <a:alpha val="40000"/>
              </a:prstClr>
            </a:outerShdw>
          </a:effectLst>
        </p:spPr>
      </p:pic>
      <p:cxnSp>
        <p:nvCxnSpPr>
          <p:cNvPr id="14" name="Straight Arrow Connector 13"/>
          <p:cNvCxnSpPr/>
          <p:nvPr/>
        </p:nvCxnSpPr>
        <p:spPr>
          <a:xfrm>
            <a:off x="1725804" y="2009397"/>
            <a:ext cx="0" cy="37321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654369" y="2275557"/>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7" name="Oval 16"/>
          <p:cNvSpPr/>
          <p:nvPr/>
        </p:nvSpPr>
        <p:spPr>
          <a:xfrm>
            <a:off x="1651721" y="3712457"/>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Oval 17"/>
          <p:cNvSpPr/>
          <p:nvPr/>
        </p:nvSpPr>
        <p:spPr>
          <a:xfrm>
            <a:off x="1651721" y="5167693"/>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9" name="Rectangle 18"/>
          <p:cNvSpPr/>
          <p:nvPr/>
        </p:nvSpPr>
        <p:spPr>
          <a:xfrm>
            <a:off x="1473729" y="1751463"/>
            <a:ext cx="498855" cy="276999"/>
          </a:xfrm>
          <a:prstGeom prst="rect">
            <a:avLst/>
          </a:prstGeom>
        </p:spPr>
        <p:txBody>
          <a:bodyPr wrap="none">
            <a:spAutoFit/>
          </a:bodyPr>
          <a:lstStyle/>
          <a:p>
            <a:pPr algn="ctr"/>
            <a:r>
              <a:rPr lang="en-US" sz="1200" dirty="0"/>
              <a:t>2006</a:t>
            </a:r>
          </a:p>
        </p:txBody>
      </p:sp>
      <p:sp>
        <p:nvSpPr>
          <p:cNvPr id="20" name="Rectangle 19"/>
          <p:cNvSpPr/>
          <p:nvPr/>
        </p:nvSpPr>
        <p:spPr>
          <a:xfrm>
            <a:off x="1473729" y="5700394"/>
            <a:ext cx="498855" cy="276999"/>
          </a:xfrm>
          <a:prstGeom prst="rect">
            <a:avLst/>
          </a:prstGeom>
        </p:spPr>
        <p:txBody>
          <a:bodyPr wrap="none">
            <a:spAutoFit/>
          </a:bodyPr>
          <a:lstStyle/>
          <a:p>
            <a:pPr algn="ctr"/>
            <a:r>
              <a:rPr lang="en-US" sz="1200" dirty="0"/>
              <a:t>2009</a:t>
            </a:r>
          </a:p>
        </p:txBody>
      </p:sp>
      <p:sp>
        <p:nvSpPr>
          <p:cNvPr id="22" name="TextBox 21"/>
          <p:cNvSpPr txBox="1"/>
          <p:nvPr/>
        </p:nvSpPr>
        <p:spPr>
          <a:xfrm>
            <a:off x="1879203" y="5090138"/>
            <a:ext cx="902811" cy="404085"/>
          </a:xfrm>
          <a:prstGeom prst="rect">
            <a:avLst/>
          </a:prstGeom>
          <a:noFill/>
        </p:spPr>
        <p:txBody>
          <a:bodyPr wrap="none" rtlCol="0">
            <a:spAutoFit/>
          </a:bodyPr>
          <a:lstStyle/>
          <a:p>
            <a:pPr algn="ctr"/>
            <a:r>
              <a:rPr lang="en-US" sz="1013" dirty="0" err="1"/>
              <a:t>Xiaohua</a:t>
            </a:r>
            <a:r>
              <a:rPr lang="en-US" sz="1013" dirty="0"/>
              <a:t> at al.</a:t>
            </a:r>
          </a:p>
          <a:p>
            <a:pPr algn="ctr"/>
            <a:r>
              <a:rPr lang="en-US" sz="1013" dirty="0"/>
              <a:t>(2009)</a:t>
            </a:r>
          </a:p>
        </p:txBody>
      </p:sp>
      <p:pic>
        <p:nvPicPr>
          <p:cNvPr id="23" name="Picture 22"/>
          <p:cNvPicPr>
            <a:picLocks noChangeAspect="1"/>
          </p:cNvPicPr>
          <p:nvPr/>
        </p:nvPicPr>
        <p:blipFill>
          <a:blip r:embed="rId6"/>
          <a:stretch>
            <a:fillRect/>
          </a:stretch>
        </p:blipFill>
        <p:spPr>
          <a:xfrm>
            <a:off x="2990913" y="4765844"/>
            <a:ext cx="5426491" cy="1011977"/>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a:blip r:embed="rId7"/>
          <a:stretch>
            <a:fillRect/>
          </a:stretch>
        </p:blipFill>
        <p:spPr>
          <a:xfrm>
            <a:off x="8710912" y="4459673"/>
            <a:ext cx="1663601" cy="14586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096166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
        <p:nvSpPr>
          <p:cNvPr id="6" name="Rectangle 5"/>
          <p:cNvSpPr/>
          <p:nvPr/>
        </p:nvSpPr>
        <p:spPr>
          <a:xfrm>
            <a:off x="682942" y="836613"/>
            <a:ext cx="10921625" cy="5960734"/>
          </a:xfrm>
          <a:prstGeom prst="rect">
            <a:avLst/>
          </a:prstGeom>
        </p:spPr>
        <p:txBody>
          <a:bodyPr wrap="square">
            <a:spAutoFit/>
          </a:bodyPr>
          <a:lstStyle/>
          <a:p>
            <a:pPr marL="380990" indent="-380990">
              <a:buFont typeface="Arial" panose="020B0604020202020204" pitchFamily="34" charset="0"/>
              <a:buChar char="•"/>
            </a:pPr>
            <a:endParaRPr lang="en-US" sz="2400" dirty="0"/>
          </a:p>
          <a:p>
            <a:pPr marL="380990" indent="-380990">
              <a:buFont typeface="Arial" panose="020B0604020202020204" pitchFamily="34" charset="0"/>
              <a:buChar char="•"/>
            </a:pPr>
            <a:endParaRPr lang="en-US" sz="2400" dirty="0"/>
          </a:p>
          <a:p>
            <a:pPr marL="380990" indent="-380990">
              <a:buFont typeface="Arial" panose="020B0604020202020204" pitchFamily="34" charset="0"/>
              <a:buChar char="•"/>
            </a:pPr>
            <a:r>
              <a:rPr lang="en-US" sz="2667" dirty="0"/>
              <a:t>Were introduced by </a:t>
            </a:r>
            <a:r>
              <a:rPr lang="en-US" sz="2667" dirty="0" err="1"/>
              <a:t>Ojala</a:t>
            </a:r>
            <a:r>
              <a:rPr lang="en-US" sz="2667" dirty="0"/>
              <a:t> et al. for the texture analysis.</a:t>
            </a:r>
          </a:p>
          <a:p>
            <a:pPr marL="380990" indent="-380990">
              <a:buFont typeface="Arial" panose="020B0604020202020204" pitchFamily="34" charset="0"/>
              <a:buChar char="•"/>
            </a:pPr>
            <a:endParaRPr lang="en-US" sz="2667" dirty="0"/>
          </a:p>
          <a:p>
            <a:pPr marL="380990" indent="-380990">
              <a:buFont typeface="Arial" panose="020B0604020202020204" pitchFamily="34" charset="0"/>
              <a:buChar char="•"/>
            </a:pPr>
            <a:r>
              <a:rPr lang="en-US" sz="2800" dirty="0"/>
              <a:t>The local binary patterns (LBP) were introduced by </a:t>
            </a:r>
            <a:r>
              <a:rPr lang="en-US" sz="2800" dirty="0" err="1"/>
              <a:t>Ojala</a:t>
            </a:r>
            <a:r>
              <a:rPr lang="en-US" sz="2800" dirty="0"/>
              <a:t> et al. </a:t>
            </a:r>
            <a:r>
              <a:rPr lang="en-US" sz="2800" dirty="0" smtClean="0"/>
              <a:t>[2, 3] </a:t>
            </a:r>
            <a:r>
              <a:rPr lang="en-US" sz="2800" dirty="0"/>
              <a:t>for the </a:t>
            </a:r>
            <a:r>
              <a:rPr lang="en-US" sz="2800" dirty="0" smtClean="0"/>
              <a:t>texture analysis</a:t>
            </a:r>
            <a:r>
              <a:rPr lang="en-US" sz="2800" dirty="0"/>
              <a:t>. The main idea behind LBP is that the local image structures (micro </a:t>
            </a:r>
            <a:r>
              <a:rPr lang="en-US" sz="2800" dirty="0" smtClean="0"/>
              <a:t>patterns such </a:t>
            </a:r>
            <a:r>
              <a:rPr lang="en-US" sz="2800" dirty="0"/>
              <a:t>as lines, edges, spots, and ﬂat areas) can be </a:t>
            </a:r>
            <a:r>
              <a:rPr lang="en-US" sz="2800" dirty="0" err="1"/>
              <a:t>effciently</a:t>
            </a:r>
            <a:r>
              <a:rPr lang="en-US" sz="2800" dirty="0"/>
              <a:t> encoded by comparing </a:t>
            </a:r>
            <a:r>
              <a:rPr lang="en-US" sz="2800" dirty="0" smtClean="0"/>
              <a:t>every pixel </a:t>
            </a:r>
            <a:r>
              <a:rPr lang="en-US" sz="2800" dirty="0"/>
              <a:t>with its neighboring pixels. In the basic form, every pixel is compared with </a:t>
            </a:r>
            <a:r>
              <a:rPr lang="en-US" sz="2800" dirty="0" smtClean="0"/>
              <a:t>its neighbors </a:t>
            </a:r>
            <a:r>
              <a:rPr lang="en-US" sz="2800" dirty="0"/>
              <a:t>in the 3 </a:t>
            </a:r>
            <a:r>
              <a:rPr lang="en-US" sz="2800" i="1" dirty="0"/>
              <a:t>× </a:t>
            </a:r>
            <a:r>
              <a:rPr lang="en-US" sz="2800" dirty="0"/>
              <a:t>3 region. The result of comparison is the 8-bit binary number </a:t>
            </a:r>
            <a:r>
              <a:rPr lang="en-US" sz="2800" dirty="0" smtClean="0"/>
              <a:t>for each </a:t>
            </a:r>
            <a:r>
              <a:rPr lang="en-US" sz="2800" dirty="0"/>
              <a:t>pixel; in the 8-bit binary number, the value 1 means that the value of center </a:t>
            </a:r>
            <a:r>
              <a:rPr lang="en-US" sz="2800" dirty="0" smtClean="0"/>
              <a:t>pixel </a:t>
            </a:r>
            <a:r>
              <a:rPr lang="en-US" sz="2800" dirty="0"/>
              <a:t>is greater than the neighbor and vice versa. The histogram of these binary </a:t>
            </a:r>
            <a:r>
              <a:rPr lang="en-US" sz="2800" dirty="0" smtClean="0"/>
              <a:t>numbers (</a:t>
            </a:r>
            <a:r>
              <a:rPr lang="en-US" sz="2800" dirty="0"/>
              <a:t>that are usually converted to decimal) is then used to encode the appearance of </a:t>
            </a:r>
            <a:r>
              <a:rPr lang="en-US" sz="2800" dirty="0" smtClean="0"/>
              <a:t>region.</a:t>
            </a:r>
            <a:endParaRPr lang="cs-CZ" sz="1867" dirty="0"/>
          </a:p>
        </p:txBody>
      </p:sp>
    </p:spTree>
    <p:extLst>
      <p:ext uri="{BB962C8B-B14F-4D97-AF65-F5344CB8AC3E}">
        <p14:creationId xmlns:p14="http://schemas.microsoft.com/office/powerpoint/2010/main" val="274010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195" y="1578283"/>
            <a:ext cx="11329557" cy="2246769"/>
          </a:xfrm>
          <a:prstGeom prst="rect">
            <a:avLst/>
          </a:prstGeom>
        </p:spPr>
        <p:txBody>
          <a:bodyPr wrap="square">
            <a:spAutoFit/>
          </a:bodyPr>
          <a:lstStyle/>
          <a:p>
            <a:pPr marL="457200" indent="-457200">
              <a:buFont typeface="Arial" panose="020B0604020202020204" pitchFamily="34" charset="0"/>
              <a:buChar char="•"/>
            </a:pPr>
            <a:r>
              <a:rPr lang="en-US" sz="2800" dirty="0" smtClean="0"/>
              <a:t>The </a:t>
            </a:r>
            <a:r>
              <a:rPr lang="en-US" sz="2800" dirty="0"/>
              <a:t>important properties of LBP are the resistance to the lighting changes</a:t>
            </a:r>
            <a:br>
              <a:rPr lang="en-US" sz="2800" dirty="0"/>
            </a:br>
            <a:r>
              <a:rPr lang="en-US" sz="2800" dirty="0"/>
              <a:t>and a low computational complexity. </a:t>
            </a:r>
            <a:endParaRPr lang="en-US" sz="2800" dirty="0" smtClean="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Duo </a:t>
            </a:r>
            <a:r>
              <a:rPr lang="en-US" sz="2800" dirty="0"/>
              <a:t>to their properties, LBP were used in </a:t>
            </a:r>
            <a:r>
              <a:rPr lang="en-US" sz="2800" dirty="0" smtClean="0"/>
              <a:t>many detection </a:t>
            </a:r>
            <a:r>
              <a:rPr lang="en-US" sz="2800" dirty="0"/>
              <a:t>tasks, especially in facial image </a:t>
            </a:r>
            <a:r>
              <a:rPr lang="en-US" sz="2800" dirty="0" smtClean="0"/>
              <a:t>analysis [1, 4]. </a:t>
            </a:r>
            <a:endParaRPr lang="en-US" sz="2800" dirty="0"/>
          </a:p>
        </p:txBody>
      </p:sp>
      <p:sp>
        <p:nvSpPr>
          <p:cNvPr id="9" name="Rectangle 8"/>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pic>
        <p:nvPicPr>
          <p:cNvPr id="5" name="Picture 2" descr="https://docs.opencv.org/2.4/_images/lb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483" y="4023625"/>
            <a:ext cx="7250652" cy="16656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85802" y="6581001"/>
            <a:ext cx="7306198" cy="276999"/>
          </a:xfrm>
          <a:prstGeom prst="rect">
            <a:avLst/>
          </a:prstGeom>
        </p:spPr>
        <p:txBody>
          <a:bodyPr wrap="square">
            <a:spAutoFit/>
          </a:bodyPr>
          <a:lstStyle/>
          <a:p>
            <a:r>
              <a:rPr lang="en-US" sz="1200" dirty="0"/>
              <a:t>https://docs.opencv.org/2.4/modules/contrib/doc/facerec/facerec_tutorial.html#local-binary-patterns-histograms</a:t>
            </a:r>
          </a:p>
        </p:txBody>
      </p:sp>
    </p:spTree>
    <p:extLst>
      <p:ext uri="{BB962C8B-B14F-4D97-AF65-F5344CB8AC3E}">
        <p14:creationId xmlns:p14="http://schemas.microsoft.com/office/powerpoint/2010/main" val="1949148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dirty="0"/>
              <a:t>The objects of interest can be described using various image information (e.g. shape</a:t>
            </a:r>
            <a:r>
              <a:rPr lang="en-US" dirty="0" smtClean="0"/>
              <a:t>, texture</a:t>
            </a:r>
            <a:r>
              <a:rPr lang="en-US" dirty="0"/>
              <a:t>, </a:t>
            </a:r>
            <a:r>
              <a:rPr lang="en-US" dirty="0" err="1"/>
              <a:t>colour</a:t>
            </a:r>
            <a:r>
              <a:rPr lang="en-US" dirty="0"/>
              <a:t>). In the area of feature based </a:t>
            </a:r>
            <a:r>
              <a:rPr lang="en-US" dirty="0" smtClean="0"/>
              <a:t>detectors the </a:t>
            </a:r>
            <a:r>
              <a:rPr lang="en-US" dirty="0"/>
              <a:t>image features are </a:t>
            </a:r>
            <a:r>
              <a:rPr lang="en-US" dirty="0" smtClean="0"/>
              <a:t>the carries </a:t>
            </a:r>
            <a:r>
              <a:rPr lang="en-US" dirty="0"/>
              <a:t>of this information. </a:t>
            </a:r>
            <a:endParaRPr lang="en-US" dirty="0" smtClean="0"/>
          </a:p>
          <a:p>
            <a:endParaRPr lang="en-US" dirty="0"/>
          </a:p>
          <a:p>
            <a:r>
              <a:rPr lang="en-US" dirty="0"/>
              <a:t>Many methods for extracting the image features that are able to describe the appearance of objects were presented, especially, the detectors that are based on </a:t>
            </a:r>
            <a:r>
              <a:rPr lang="en-US" dirty="0" smtClean="0"/>
              <a:t>the histograms </a:t>
            </a:r>
            <a:r>
              <a:rPr lang="en-US" dirty="0"/>
              <a:t>of oriented gradients (HOG), </a:t>
            </a:r>
            <a:r>
              <a:rPr lang="en-US" dirty="0" err="1"/>
              <a:t>Haar</a:t>
            </a:r>
            <a:r>
              <a:rPr lang="en-US" dirty="0"/>
              <a:t> features, or local binary patterns (LBP</a:t>
            </a:r>
            <a:r>
              <a:rPr lang="en-US" dirty="0" smtClean="0"/>
              <a:t>) are </a:t>
            </a:r>
            <a:r>
              <a:rPr lang="en-US" dirty="0"/>
              <a:t>dominant and they are considered as the state-of-the-art methods. </a:t>
            </a:r>
            <a:br>
              <a:rPr lang="en-US" dirty="0"/>
            </a:br>
            <a:r>
              <a:rPr lang="en-US" dirty="0"/>
              <a:t/>
            </a:r>
            <a:br>
              <a:rPr lang="en-US" dirty="0"/>
            </a:br>
            <a:endParaRPr lang="en-US" dirty="0"/>
          </a:p>
        </p:txBody>
      </p:sp>
      <p:sp>
        <p:nvSpPr>
          <p:cNvPr id="8" name="Rectangle 7"/>
          <p:cNvSpPr>
            <a:spLocks noChangeArrowheads="1"/>
          </p:cNvSpPr>
          <p:nvPr/>
        </p:nvSpPr>
        <p:spPr bwMode="auto">
          <a:xfrm>
            <a:off x="0" y="830870"/>
            <a:ext cx="12192000"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smtClean="0">
                <a:solidFill>
                  <a:srgbClr val="00A499"/>
                </a:solidFill>
                <a:cs typeface="Arial" panose="020B0604020202020204" pitchFamily="34" charset="0"/>
              </a:rPr>
              <a:t>Image Features</a:t>
            </a:r>
            <a:endParaRPr lang="cs-CZ" sz="3200" b="1" dirty="0">
              <a:solidFill>
                <a:srgbClr val="00A499"/>
              </a:solidFill>
              <a:cs typeface="Arial" panose="020B0604020202020204" pitchFamily="34" charset="0"/>
            </a:endParaRPr>
          </a:p>
          <a:p>
            <a:pPr eaLnBrk="1" hangingPunct="1">
              <a:spcBef>
                <a:spcPct val="20000"/>
              </a:spcBef>
            </a:pPr>
            <a:endParaRPr lang="cs-CZ" sz="1401" b="1" dirty="0">
              <a:solidFill>
                <a:srgbClr val="FF6600"/>
              </a:solidFill>
            </a:endParaRPr>
          </a:p>
        </p:txBody>
      </p:sp>
    </p:spTree>
    <p:extLst>
      <p:ext uri="{BB962C8B-B14F-4D97-AF65-F5344CB8AC3E}">
        <p14:creationId xmlns:p14="http://schemas.microsoft.com/office/powerpoint/2010/main" val="5717961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
        <p:nvSpPr>
          <p:cNvPr id="6" name="Rectangle 5"/>
          <p:cNvSpPr/>
          <p:nvPr/>
        </p:nvSpPr>
        <p:spPr>
          <a:xfrm>
            <a:off x="0" y="836613"/>
            <a:ext cx="11604567" cy="7735707"/>
          </a:xfrm>
          <a:prstGeom prst="rect">
            <a:avLst/>
          </a:prstGeom>
        </p:spPr>
        <p:txBody>
          <a:bodyPr wrap="square">
            <a:spAutoFit/>
          </a:bodyPr>
          <a:lstStyle/>
          <a:p>
            <a:pPr marL="380990" indent="-380990">
              <a:buFont typeface="Arial" panose="020B0604020202020204" pitchFamily="34" charset="0"/>
              <a:buChar char="•"/>
            </a:pPr>
            <a:endParaRPr lang="en-US" sz="2400" dirty="0"/>
          </a:p>
          <a:p>
            <a:pPr marL="380990" indent="-380990">
              <a:buFont typeface="Arial" panose="020B0604020202020204" pitchFamily="34" charset="0"/>
              <a:buChar char="•"/>
            </a:pPr>
            <a:endParaRPr lang="en-US" sz="2400" dirty="0"/>
          </a:p>
          <a:p>
            <a:r>
              <a:rPr lang="en-US" sz="2000" dirty="0" smtClean="0"/>
              <a:t>[1] </a:t>
            </a:r>
            <a:r>
              <a:rPr lang="en-US" sz="2000" dirty="0" err="1" smtClean="0"/>
              <a:t>Ahonen</a:t>
            </a:r>
            <a:r>
              <a:rPr lang="en-US" sz="2000" dirty="0"/>
              <a:t>, T., </a:t>
            </a:r>
            <a:r>
              <a:rPr lang="en-US" sz="2000" dirty="0" err="1"/>
              <a:t>Hadid</a:t>
            </a:r>
            <a:r>
              <a:rPr lang="en-US" sz="2000" dirty="0"/>
              <a:t>, A., </a:t>
            </a:r>
            <a:r>
              <a:rPr lang="en-US" sz="2000" dirty="0" err="1"/>
              <a:t>Pietikainen</a:t>
            </a:r>
            <a:r>
              <a:rPr lang="en-US" sz="2000" dirty="0"/>
              <a:t>, M.: Face description with local binary patterns: Application to face recognition. Pattern Analysis and Machine Intelligence, IEEE Transactions on 28(12), 2037–2041 (2006) </a:t>
            </a:r>
            <a:endParaRPr lang="en-US" sz="2000" dirty="0" smtClean="0"/>
          </a:p>
          <a:p>
            <a:endParaRPr lang="en-US" sz="2000" dirty="0"/>
          </a:p>
          <a:p>
            <a:r>
              <a:rPr lang="en-US" sz="2000" dirty="0" smtClean="0"/>
              <a:t>[2] </a:t>
            </a:r>
            <a:r>
              <a:rPr lang="en-US" sz="2000" dirty="0" err="1" smtClean="0"/>
              <a:t>Ojala</a:t>
            </a:r>
            <a:r>
              <a:rPr lang="en-US" sz="2000" dirty="0"/>
              <a:t>, T., </a:t>
            </a:r>
            <a:r>
              <a:rPr lang="en-US" sz="2000" dirty="0" err="1"/>
              <a:t>Pietikainen</a:t>
            </a:r>
            <a:r>
              <a:rPr lang="en-US" sz="2000" dirty="0"/>
              <a:t>, M., Harwood, D.: A comparative study of texture </a:t>
            </a:r>
            <a:r>
              <a:rPr lang="en-US" sz="2000" dirty="0" smtClean="0"/>
              <a:t>measures </a:t>
            </a:r>
            <a:r>
              <a:rPr lang="en-US" sz="2000" dirty="0"/>
              <a:t>with </a:t>
            </a:r>
            <a:r>
              <a:rPr lang="en-US" sz="2000" dirty="0" err="1"/>
              <a:t>classifcation</a:t>
            </a:r>
            <a:r>
              <a:rPr lang="en-US" sz="2000" dirty="0"/>
              <a:t> based on featured distributions. Pattern </a:t>
            </a:r>
            <a:r>
              <a:rPr lang="en-US" sz="2000" dirty="0" smtClean="0"/>
              <a:t>Recognition 29(1</a:t>
            </a:r>
            <a:r>
              <a:rPr lang="en-US" sz="2000" dirty="0"/>
              <a:t>), 51–59 (Jan 1996), http://dx.doi.org/10.1016/0031-3203(95)00067-4 </a:t>
            </a:r>
            <a:endParaRPr lang="en-US" sz="2000" dirty="0" smtClean="0"/>
          </a:p>
          <a:p>
            <a:r>
              <a:rPr lang="en-US" sz="2000" dirty="0"/>
              <a:t/>
            </a:r>
            <a:br>
              <a:rPr lang="en-US" sz="2000" dirty="0"/>
            </a:br>
            <a:r>
              <a:rPr lang="en-US" sz="2000" dirty="0" smtClean="0"/>
              <a:t>[3] </a:t>
            </a:r>
            <a:r>
              <a:rPr lang="en-US" sz="2000" dirty="0" err="1" smtClean="0"/>
              <a:t>Ojala</a:t>
            </a:r>
            <a:r>
              <a:rPr lang="en-US" sz="2000" dirty="0"/>
              <a:t>, T., </a:t>
            </a:r>
            <a:r>
              <a:rPr lang="en-US" sz="2000" dirty="0" err="1"/>
              <a:t>Pietikainen</a:t>
            </a:r>
            <a:r>
              <a:rPr lang="en-US" sz="2000" dirty="0"/>
              <a:t>, M., </a:t>
            </a:r>
            <a:r>
              <a:rPr lang="en-US" sz="2000" dirty="0" err="1" smtClean="0"/>
              <a:t>Maenpaa</a:t>
            </a:r>
            <a:r>
              <a:rPr lang="en-US" sz="2000" dirty="0" smtClean="0"/>
              <a:t>, </a:t>
            </a:r>
            <a:r>
              <a:rPr lang="en-US" sz="2000" dirty="0"/>
              <a:t>T.: A generalized local binary pattern </a:t>
            </a:r>
            <a:r>
              <a:rPr lang="en-US" sz="2000" dirty="0" smtClean="0"/>
              <a:t>operator </a:t>
            </a:r>
            <a:r>
              <a:rPr lang="en-US" sz="2000" dirty="0"/>
              <a:t>for multiresolution gray scale and rotation invariant texture </a:t>
            </a:r>
            <a:r>
              <a:rPr lang="en-US" sz="2000" dirty="0" err="1"/>
              <a:t>classifcation</a:t>
            </a:r>
            <a:r>
              <a:rPr lang="en-US" sz="2000" dirty="0" smtClean="0"/>
              <a:t>. In</a:t>
            </a:r>
            <a:r>
              <a:rPr lang="en-US" sz="2000" dirty="0"/>
              <a:t>: Proceedings of the Second International Conference on Advances in </a:t>
            </a:r>
            <a:r>
              <a:rPr lang="en-US" sz="2000" dirty="0" smtClean="0"/>
              <a:t>Pattern Recognition</a:t>
            </a:r>
            <a:r>
              <a:rPr lang="en-US" sz="2000" dirty="0"/>
              <a:t>. pp. 397–406. ICAPR ’01, Springer-</a:t>
            </a:r>
            <a:r>
              <a:rPr lang="en-US" sz="2000" dirty="0" err="1"/>
              <a:t>Verlag</a:t>
            </a:r>
            <a:r>
              <a:rPr lang="en-US" sz="2000" dirty="0"/>
              <a:t>, London, UK, UK (2001),</a:t>
            </a:r>
            <a:br>
              <a:rPr lang="en-US" sz="2000" dirty="0"/>
            </a:br>
            <a:r>
              <a:rPr lang="en-US" sz="2000" dirty="0"/>
              <a:t>http://dl.acm.org/citation.cfm?id=646260.685274 </a:t>
            </a:r>
            <a:endParaRPr lang="en-US" sz="2000" dirty="0" smtClean="0"/>
          </a:p>
          <a:p>
            <a:endParaRPr lang="en-US" sz="2000" dirty="0"/>
          </a:p>
          <a:p>
            <a:r>
              <a:rPr lang="en-US" sz="2000" dirty="0" smtClean="0"/>
              <a:t>[4] </a:t>
            </a:r>
            <a:r>
              <a:rPr lang="en-US" sz="2000" dirty="0" err="1" smtClean="0"/>
              <a:t>Ahonen</a:t>
            </a:r>
            <a:r>
              <a:rPr lang="en-US" sz="2000" dirty="0"/>
              <a:t>, T., </a:t>
            </a:r>
            <a:r>
              <a:rPr lang="en-US" sz="2000" dirty="0" err="1"/>
              <a:t>Hadid</a:t>
            </a:r>
            <a:r>
              <a:rPr lang="en-US" sz="2000" dirty="0"/>
              <a:t>, A., </a:t>
            </a:r>
            <a:r>
              <a:rPr lang="en-US" sz="2000" dirty="0" err="1"/>
              <a:t>Pietikainen</a:t>
            </a:r>
            <a:r>
              <a:rPr lang="en-US" sz="2000" dirty="0"/>
              <a:t>, M.: Face recognition with local binary patterns. In: </a:t>
            </a:r>
            <a:r>
              <a:rPr lang="en-US" sz="2000" dirty="0" err="1"/>
              <a:t>Pajdla</a:t>
            </a:r>
            <a:r>
              <a:rPr lang="en-US" sz="2000" dirty="0"/>
              <a:t>, T., </a:t>
            </a:r>
            <a:r>
              <a:rPr lang="en-US" sz="2000" dirty="0" err="1"/>
              <a:t>Matas</a:t>
            </a:r>
            <a:r>
              <a:rPr lang="en-US" sz="2000" dirty="0"/>
              <a:t>, J. (eds.) Computer Vision - ECCV 2004, Lecture Notes in Computer Science, vol. 3021, pp. 469–481. Springer Berlin Heidelberg (2004)</a:t>
            </a:r>
            <a:r>
              <a:rPr lang="en-US" dirty="0"/>
              <a:t/>
            </a:r>
            <a:br>
              <a:rPr lang="en-US" dirty="0"/>
            </a:br>
            <a:r>
              <a:rPr lang="en-US" dirty="0"/>
              <a:t/>
            </a:r>
            <a:br>
              <a:rPr lang="en-US" dirty="0"/>
            </a:br>
            <a:r>
              <a:rPr lang="en-US" sz="2800" dirty="0"/>
              <a:t/>
            </a:r>
            <a:br>
              <a:rPr lang="en-US" sz="2800" dirty="0"/>
            </a:br>
            <a:r>
              <a:rPr lang="en-US" sz="2800" dirty="0"/>
              <a:t/>
            </a:r>
            <a:br>
              <a:rPr lang="en-US" sz="2800" dirty="0"/>
            </a:br>
            <a:r>
              <a:rPr lang="en-US" sz="1867" dirty="0"/>
              <a:t/>
            </a:r>
            <a:br>
              <a:rPr lang="en-US" sz="1867" dirty="0"/>
            </a:br>
            <a:r>
              <a:rPr lang="cs-CZ" sz="1867" dirty="0"/>
              <a:t/>
            </a:r>
            <a:br>
              <a:rPr lang="cs-CZ" sz="1867" dirty="0"/>
            </a:br>
            <a:r>
              <a:rPr lang="en-US" sz="1867" dirty="0"/>
              <a:t/>
            </a:r>
            <a:br>
              <a:rPr lang="en-US" sz="1867" dirty="0"/>
            </a:br>
            <a:endParaRPr lang="cs-CZ" sz="1867" dirty="0"/>
          </a:p>
        </p:txBody>
      </p:sp>
    </p:spTree>
    <p:extLst>
      <p:ext uri="{BB962C8B-B14F-4D97-AF65-F5344CB8AC3E}">
        <p14:creationId xmlns:p14="http://schemas.microsoft.com/office/powerpoint/2010/main" val="514000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63844" y="1257439"/>
            <a:ext cx="8868203" cy="2513830"/>
          </a:xfrm>
          <a:prstGeom prst="rect">
            <a:avLst/>
          </a:prstGeom>
        </p:spPr>
        <p:txBody>
          <a:bodyPr wrap="square">
            <a:spAutoFit/>
          </a:bodyPr>
          <a:lstStyle/>
          <a:p>
            <a:pPr marL="380990" indent="-380990">
              <a:buFont typeface="Arial" panose="020B0604020202020204" pitchFamily="34" charset="0"/>
              <a:buChar char="•"/>
            </a:pPr>
            <a:endParaRPr lang="en-US" sz="2400" dirty="0"/>
          </a:p>
          <a:p>
            <a:pPr marL="380990" indent="-380990">
              <a:buFont typeface="Arial" panose="020B0604020202020204" pitchFamily="34" charset="0"/>
              <a:buChar char="•"/>
            </a:pPr>
            <a:r>
              <a:rPr lang="en-US" sz="2667" dirty="0"/>
              <a:t>Robust to monotonic changes in illumination</a:t>
            </a:r>
            <a:br>
              <a:rPr lang="en-US" sz="2667" dirty="0"/>
            </a:br>
            <a:r>
              <a:rPr lang="en-US" sz="2667" dirty="0"/>
              <a:t/>
            </a:r>
            <a:br>
              <a:rPr lang="en-US" sz="2667" dirty="0"/>
            </a:br>
            <a:r>
              <a:rPr lang="cs-CZ" sz="2667" dirty="0"/>
              <a:t/>
            </a:r>
            <a:br>
              <a:rPr lang="cs-CZ" sz="2667" dirty="0"/>
            </a:br>
            <a:r>
              <a:rPr lang="en-US" sz="2667" dirty="0"/>
              <a:t/>
            </a:r>
            <a:br>
              <a:rPr lang="en-US" sz="2667" dirty="0"/>
            </a:br>
            <a:endParaRPr lang="cs-CZ" sz="2667" dirty="0"/>
          </a:p>
        </p:txBody>
      </p:sp>
      <p:pic>
        <p:nvPicPr>
          <p:cNvPr id="8" name="Picture 4" descr="http://docs.opencv.org/_images/lbp_y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39" y="2776304"/>
            <a:ext cx="5678123" cy="32495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
        <p:nvSpPr>
          <p:cNvPr id="3" name="Rectangle 2"/>
          <p:cNvSpPr/>
          <p:nvPr/>
        </p:nvSpPr>
        <p:spPr>
          <a:xfrm>
            <a:off x="4885802" y="6581001"/>
            <a:ext cx="7306198" cy="276999"/>
          </a:xfrm>
          <a:prstGeom prst="rect">
            <a:avLst/>
          </a:prstGeom>
        </p:spPr>
        <p:txBody>
          <a:bodyPr wrap="square">
            <a:spAutoFit/>
          </a:bodyPr>
          <a:lstStyle/>
          <a:p>
            <a:r>
              <a:rPr lang="en-US" sz="1200" dirty="0"/>
              <a:t>https://docs.opencv.org/2.4/modules/contrib/doc/facerec/facerec_tutorial.html#local-binary-patterns-histograms</a:t>
            </a:r>
          </a:p>
        </p:txBody>
      </p:sp>
    </p:spTree>
    <p:extLst>
      <p:ext uri="{BB962C8B-B14F-4D97-AF65-F5344CB8AC3E}">
        <p14:creationId xmlns:p14="http://schemas.microsoft.com/office/powerpoint/2010/main" val="2421881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1" y="6211160"/>
            <a:ext cx="9008047" cy="871905"/>
          </a:xfrm>
          <a:prstGeom prst="rect">
            <a:avLst/>
          </a:prstGeom>
        </p:spPr>
        <p:txBody>
          <a:bodyPr wrap="square">
            <a:spAutoFit/>
          </a:bodyPr>
          <a:lstStyle/>
          <a:p>
            <a:r>
              <a:rPr lang="cs-CZ" sz="1333" dirty="0">
                <a:latin typeface="ArialMT"/>
              </a:rPr>
              <a:t>Ojala T, Pietikäinen M &amp; Mäenpää T (2002) Multiresolution gray-scale and rotation</a:t>
            </a:r>
            <a:r>
              <a:rPr lang="en-US" sz="1333" dirty="0">
                <a:latin typeface="ArialMT"/>
              </a:rPr>
              <a:t> </a:t>
            </a:r>
            <a:r>
              <a:rPr lang="cs-CZ" sz="1333" dirty="0">
                <a:latin typeface="ArialMT"/>
              </a:rPr>
              <a:t>invariant texture classification with Local Binary Patterns. IEEE Transactions on Pattern</a:t>
            </a:r>
            <a:r>
              <a:rPr lang="en-US" sz="1333" dirty="0">
                <a:latin typeface="ArialMT"/>
              </a:rPr>
              <a:t> </a:t>
            </a:r>
            <a:r>
              <a:rPr lang="cs-CZ" sz="1333" dirty="0">
                <a:latin typeface="ArialMT"/>
              </a:rPr>
              <a:t>Analysis and Machine Intelligence 24(7):971-987</a:t>
            </a:r>
            <a:r>
              <a:rPr lang="cs-CZ" sz="1867" dirty="0">
                <a:latin typeface="ArialMT"/>
              </a:rPr>
              <a:t/>
            </a:r>
            <a:br>
              <a:rPr lang="cs-CZ" sz="1867" dirty="0">
                <a:latin typeface="ArialMT"/>
              </a:rPr>
            </a:br>
            <a:endParaRPr lang="cs-CZ" sz="2400" dirty="0"/>
          </a:p>
        </p:txBody>
      </p:sp>
      <p:pic>
        <p:nvPicPr>
          <p:cNvPr id="4" name="Picture 3"/>
          <p:cNvPicPr>
            <a:picLocks noChangeAspect="1"/>
          </p:cNvPicPr>
          <p:nvPr/>
        </p:nvPicPr>
        <p:blipFill>
          <a:blip r:embed="rId2"/>
          <a:stretch>
            <a:fillRect/>
          </a:stretch>
        </p:blipFill>
        <p:spPr>
          <a:xfrm>
            <a:off x="1878207" y="1993901"/>
            <a:ext cx="8299631" cy="2927723"/>
          </a:xfrm>
          <a:prstGeom prst="rect">
            <a:avLst/>
          </a:prstGeom>
        </p:spPr>
      </p:pic>
      <p:sp>
        <p:nvSpPr>
          <p:cNvPr id="6" name="Rectangle 5"/>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3949718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1" y="6211160"/>
            <a:ext cx="9008047" cy="871905"/>
          </a:xfrm>
          <a:prstGeom prst="rect">
            <a:avLst/>
          </a:prstGeom>
        </p:spPr>
        <p:txBody>
          <a:bodyPr wrap="square">
            <a:spAutoFit/>
          </a:bodyPr>
          <a:lstStyle/>
          <a:p>
            <a:r>
              <a:rPr lang="cs-CZ" sz="1333" dirty="0">
                <a:latin typeface="ArialMT"/>
              </a:rPr>
              <a:t>Ojala T, Pietikäinen M &amp; Mäenpää T (2002) Multiresolution gray-scale and rotation</a:t>
            </a:r>
            <a:r>
              <a:rPr lang="en-US" sz="1333" dirty="0">
                <a:latin typeface="ArialMT"/>
              </a:rPr>
              <a:t> </a:t>
            </a:r>
            <a:r>
              <a:rPr lang="cs-CZ" sz="1333" dirty="0">
                <a:latin typeface="ArialMT"/>
              </a:rPr>
              <a:t>invariant texture classification with Local Binary Patterns. IEEE Transactions on Pattern</a:t>
            </a:r>
            <a:r>
              <a:rPr lang="en-US" sz="1333" dirty="0">
                <a:latin typeface="ArialMT"/>
              </a:rPr>
              <a:t> </a:t>
            </a:r>
            <a:r>
              <a:rPr lang="cs-CZ" sz="1333" dirty="0">
                <a:latin typeface="ArialMT"/>
              </a:rPr>
              <a:t>Analysis and Machine Intelligence 24(7):971-987</a:t>
            </a:r>
            <a:r>
              <a:rPr lang="cs-CZ" sz="1867" dirty="0">
                <a:latin typeface="ArialMT"/>
              </a:rPr>
              <a:t/>
            </a:r>
            <a:br>
              <a:rPr lang="cs-CZ" sz="1867" dirty="0">
                <a:latin typeface="ArialMT"/>
              </a:rPr>
            </a:br>
            <a:endParaRPr lang="cs-CZ" sz="2400" dirty="0"/>
          </a:p>
        </p:txBody>
      </p:sp>
      <p:pic>
        <p:nvPicPr>
          <p:cNvPr id="5" name="Picture 4"/>
          <p:cNvPicPr>
            <a:picLocks noChangeAspect="1"/>
          </p:cNvPicPr>
          <p:nvPr/>
        </p:nvPicPr>
        <p:blipFill>
          <a:blip r:embed="rId2"/>
          <a:stretch>
            <a:fillRect/>
          </a:stretch>
        </p:blipFill>
        <p:spPr>
          <a:xfrm>
            <a:off x="2016269" y="1828316"/>
            <a:ext cx="7945648" cy="3604104"/>
          </a:xfrm>
          <a:prstGeom prst="rect">
            <a:avLst/>
          </a:prstGeom>
        </p:spPr>
      </p:pic>
      <p:sp>
        <p:nvSpPr>
          <p:cNvPr id="8" name="Rectangle 7"/>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3419095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8675" y="1814878"/>
            <a:ext cx="7943571" cy="4053071"/>
          </a:xfrm>
          <a:prstGeom prst="rect">
            <a:avLst/>
          </a:prstGeom>
        </p:spPr>
      </p:pic>
      <p:sp>
        <p:nvSpPr>
          <p:cNvPr id="5" name="Rectangle 4"/>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3767315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docs.opencv.org/_images/patter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602" y="2585285"/>
            <a:ext cx="7755253" cy="18003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
        <p:nvSpPr>
          <p:cNvPr id="7" name="Rectangle 6"/>
          <p:cNvSpPr/>
          <p:nvPr/>
        </p:nvSpPr>
        <p:spPr>
          <a:xfrm>
            <a:off x="4885802" y="6581001"/>
            <a:ext cx="7306198" cy="276999"/>
          </a:xfrm>
          <a:prstGeom prst="rect">
            <a:avLst/>
          </a:prstGeom>
        </p:spPr>
        <p:txBody>
          <a:bodyPr wrap="square">
            <a:spAutoFit/>
          </a:bodyPr>
          <a:lstStyle/>
          <a:p>
            <a:r>
              <a:rPr lang="en-US" sz="1200" dirty="0"/>
              <a:t>https://docs.opencv.org/2.4/modules/contrib/doc/facerec/facerec_tutorial.html#local-binary-patterns-histograms</a:t>
            </a:r>
          </a:p>
        </p:txBody>
      </p:sp>
    </p:spTree>
    <p:extLst>
      <p:ext uri="{BB962C8B-B14F-4D97-AF65-F5344CB8AC3E}">
        <p14:creationId xmlns:p14="http://schemas.microsoft.com/office/powerpoint/2010/main" val="3904656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9087" y="1491301"/>
            <a:ext cx="7741397" cy="4894561"/>
          </a:xfrm>
          <a:prstGeom prst="rect">
            <a:avLst/>
          </a:prstGeom>
        </p:spPr>
      </p:pic>
      <p:sp>
        <p:nvSpPr>
          <p:cNvPr id="5" name="Rectangle 4"/>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Tree>
    <p:extLst>
      <p:ext uri="{BB962C8B-B14F-4D97-AF65-F5344CB8AC3E}">
        <p14:creationId xmlns:p14="http://schemas.microsoft.com/office/powerpoint/2010/main" val="1622829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196" y="6008991"/>
            <a:ext cx="11886508" cy="871905"/>
          </a:xfrm>
          <a:prstGeom prst="rect">
            <a:avLst/>
          </a:prstGeom>
        </p:spPr>
        <p:txBody>
          <a:bodyPr wrap="square">
            <a:spAutoFit/>
          </a:bodyPr>
          <a:lstStyle/>
          <a:p>
            <a:r>
              <a:rPr lang="en-US" sz="1333" dirty="0" smtClean="0">
                <a:solidFill>
                  <a:srgbClr val="000000"/>
                </a:solidFill>
                <a:latin typeface="CMR10"/>
              </a:rPr>
              <a:t>[1] </a:t>
            </a:r>
            <a:r>
              <a:rPr lang="cs-CZ" sz="1333" dirty="0" smtClean="0">
                <a:solidFill>
                  <a:srgbClr val="000000"/>
                </a:solidFill>
                <a:latin typeface="CMR10"/>
              </a:rPr>
              <a:t>Hadid</a:t>
            </a:r>
            <a:r>
              <a:rPr lang="cs-CZ" sz="1333" dirty="0">
                <a:solidFill>
                  <a:srgbClr val="000000"/>
                </a:solidFill>
                <a:latin typeface="CMR10"/>
              </a:rPr>
              <a:t>, A., Pietikainen, M., Ahonen, T.: A discriminative feature space</a:t>
            </a:r>
            <a:r>
              <a:rPr lang="en-US" sz="1333" dirty="0">
                <a:solidFill>
                  <a:srgbClr val="000000"/>
                </a:solidFill>
                <a:latin typeface="CMR10"/>
              </a:rPr>
              <a:t> </a:t>
            </a:r>
            <a:r>
              <a:rPr lang="cs-CZ" sz="1333" dirty="0">
                <a:solidFill>
                  <a:srgbClr val="000000"/>
                </a:solidFill>
                <a:latin typeface="CMR10"/>
              </a:rPr>
              <a:t>for detecting and recognizing faces. In: Computer Vision and Pattern</a:t>
            </a:r>
            <a:r>
              <a:rPr lang="en-US" sz="1333" dirty="0">
                <a:solidFill>
                  <a:srgbClr val="000000"/>
                </a:solidFill>
                <a:latin typeface="CMR10"/>
              </a:rPr>
              <a:t> </a:t>
            </a:r>
            <a:r>
              <a:rPr lang="cs-CZ" sz="1333" dirty="0">
                <a:solidFill>
                  <a:srgbClr val="000000"/>
                </a:solidFill>
                <a:latin typeface="CMR10"/>
              </a:rPr>
              <a:t>Recognition, 2004. CVPR 2004. Proceedings of the 2004 IEEE Computer</a:t>
            </a:r>
            <a:r>
              <a:rPr lang="en-US" sz="1333" dirty="0">
                <a:solidFill>
                  <a:srgbClr val="000000"/>
                </a:solidFill>
                <a:latin typeface="CMR10"/>
              </a:rPr>
              <a:t> </a:t>
            </a:r>
            <a:r>
              <a:rPr lang="cs-CZ" sz="1333" dirty="0">
                <a:solidFill>
                  <a:srgbClr val="000000"/>
                </a:solidFill>
                <a:latin typeface="CMR10"/>
              </a:rPr>
              <a:t>Society Conference on. vol. 2, pp. II–797–II–804 Vol.2 (2004)</a:t>
            </a:r>
            <a:r>
              <a:rPr lang="cs-CZ" sz="1867" dirty="0">
                <a:solidFill>
                  <a:srgbClr val="000000"/>
                </a:solidFill>
                <a:latin typeface="CMR10"/>
              </a:rPr>
              <a:t/>
            </a:r>
            <a:br>
              <a:rPr lang="cs-CZ" sz="1867" dirty="0">
                <a:solidFill>
                  <a:srgbClr val="000000"/>
                </a:solidFill>
                <a:latin typeface="CMR10"/>
              </a:rPr>
            </a:br>
            <a:endParaRPr lang="cs-CZ" sz="2400" dirty="0"/>
          </a:p>
        </p:txBody>
      </p:sp>
      <p:sp>
        <p:nvSpPr>
          <p:cNvPr id="6" name="Rectangle 5"/>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
        <p:nvSpPr>
          <p:cNvPr id="3" name="Rectangle 2"/>
          <p:cNvSpPr/>
          <p:nvPr/>
        </p:nvSpPr>
        <p:spPr>
          <a:xfrm>
            <a:off x="91439" y="1967062"/>
            <a:ext cx="11995265" cy="2954655"/>
          </a:xfrm>
          <a:prstGeom prst="rect">
            <a:avLst/>
          </a:prstGeom>
        </p:spPr>
        <p:txBody>
          <a:bodyPr wrap="square">
            <a:spAutoFit/>
          </a:bodyPr>
          <a:lstStyle/>
          <a:p>
            <a:r>
              <a:rPr lang="en-US" sz="2800" dirty="0">
                <a:solidFill>
                  <a:srgbClr val="000000"/>
                </a:solidFill>
              </a:rPr>
              <a:t>In </a:t>
            </a:r>
            <a:r>
              <a:rPr lang="en-US" sz="2800" dirty="0" smtClean="0">
                <a:solidFill>
                  <a:srgbClr val="000000"/>
                </a:solidFill>
              </a:rPr>
              <a:t>[1], </a:t>
            </a:r>
            <a:r>
              <a:rPr lang="en-US" sz="2800" dirty="0">
                <a:solidFill>
                  <a:srgbClr val="000000"/>
                </a:solidFill>
              </a:rPr>
              <a:t>LBP were used for solving the face detection problem in low-resolution images. In this approach, the 19 </a:t>
            </a:r>
            <a:r>
              <a:rPr lang="en-US" sz="2800" i="1" dirty="0">
                <a:solidFill>
                  <a:srgbClr val="000000"/>
                </a:solidFill>
              </a:rPr>
              <a:t>× </a:t>
            </a:r>
            <a:r>
              <a:rPr lang="en-US" sz="2800" dirty="0">
                <a:solidFill>
                  <a:srgbClr val="000000"/>
                </a:solidFill>
              </a:rPr>
              <a:t>19 face images are divided into the 9 overlapping </a:t>
            </a:r>
            <a:r>
              <a:rPr lang="en-US" sz="2800" dirty="0" smtClean="0">
                <a:solidFill>
                  <a:srgbClr val="000000"/>
                </a:solidFill>
              </a:rPr>
              <a:t>regions in </a:t>
            </a:r>
            <a:r>
              <a:rPr lang="en-US" sz="2800" dirty="0">
                <a:solidFill>
                  <a:srgbClr val="000000"/>
                </a:solidFill>
              </a:rPr>
              <a:t>which the LBP descriptors are computed. Additionally, the LBP descriptors are extracted from the whole 19 </a:t>
            </a:r>
            <a:r>
              <a:rPr lang="en-US" sz="2800" i="1" dirty="0">
                <a:solidFill>
                  <a:srgbClr val="000000"/>
                </a:solidFill>
              </a:rPr>
              <a:t>× </a:t>
            </a:r>
            <a:r>
              <a:rPr lang="en-US" sz="2800" dirty="0">
                <a:solidFill>
                  <a:srgbClr val="000000"/>
                </a:solidFill>
              </a:rPr>
              <a:t>19 image. The descriptors are then used to create the </a:t>
            </a:r>
            <a:r>
              <a:rPr lang="en-US" sz="2800" dirty="0" smtClean="0">
                <a:solidFill>
                  <a:srgbClr val="000000"/>
                </a:solidFill>
              </a:rPr>
              <a:t>feature vector</a:t>
            </a:r>
            <a:r>
              <a:rPr lang="en-US" sz="2800" dirty="0">
                <a:solidFill>
                  <a:srgbClr val="000000"/>
                </a:solidFill>
              </a:rPr>
              <a:t>, and the SVM </a:t>
            </a:r>
            <a:r>
              <a:rPr lang="en-US" sz="2800" dirty="0" err="1">
                <a:solidFill>
                  <a:srgbClr val="000000"/>
                </a:solidFill>
              </a:rPr>
              <a:t>classifer</a:t>
            </a:r>
            <a:r>
              <a:rPr lang="en-US" sz="2800" dirty="0">
                <a:solidFill>
                  <a:srgbClr val="000000"/>
                </a:solidFill>
              </a:rPr>
              <a:t> with a polynomial kernel is used for the </a:t>
            </a:r>
            <a:r>
              <a:rPr lang="en-US" sz="2800" dirty="0" err="1">
                <a:solidFill>
                  <a:srgbClr val="000000"/>
                </a:solidFill>
              </a:rPr>
              <a:t>fnal</a:t>
            </a:r>
            <a:r>
              <a:rPr lang="en-US" sz="2800" dirty="0">
                <a:solidFill>
                  <a:srgbClr val="000000"/>
                </a:solidFill>
              </a:rPr>
              <a:t> </a:t>
            </a:r>
            <a:r>
              <a:rPr lang="en-US" sz="2800" dirty="0" err="1">
                <a:solidFill>
                  <a:srgbClr val="000000"/>
                </a:solidFill>
              </a:rPr>
              <a:t>classifcation</a:t>
            </a:r>
            <a:r>
              <a:rPr lang="en-US" sz="2800" dirty="0">
                <a:solidFill>
                  <a:srgbClr val="000000"/>
                </a:solidFill>
              </a:rPr>
              <a:t>.</a:t>
            </a:r>
            <a:r>
              <a:rPr lang="en-US" sz="2800" dirty="0"/>
              <a:t> </a:t>
            </a:r>
            <a:r>
              <a:rPr lang="en-US" dirty="0"/>
              <a:t/>
            </a:r>
            <a:br>
              <a:rPr lang="en-US" dirty="0"/>
            </a:br>
            <a:endParaRPr lang="en-US" dirty="0"/>
          </a:p>
        </p:txBody>
      </p:sp>
    </p:spTree>
    <p:extLst>
      <p:ext uri="{BB962C8B-B14F-4D97-AF65-F5344CB8AC3E}">
        <p14:creationId xmlns:p14="http://schemas.microsoft.com/office/powerpoint/2010/main" val="3289063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6529" y="1796532"/>
            <a:ext cx="9657912" cy="3182791"/>
          </a:xfrm>
          <a:prstGeom prst="rect">
            <a:avLst/>
          </a:prstGeom>
        </p:spPr>
      </p:pic>
      <p:sp>
        <p:nvSpPr>
          <p:cNvPr id="6" name="Rectangle 5"/>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
        <p:nvSpPr>
          <p:cNvPr id="8" name="Rectangle 7"/>
          <p:cNvSpPr/>
          <p:nvPr/>
        </p:nvSpPr>
        <p:spPr>
          <a:xfrm>
            <a:off x="200196" y="6008991"/>
            <a:ext cx="11886508" cy="892552"/>
          </a:xfrm>
          <a:prstGeom prst="rect">
            <a:avLst/>
          </a:prstGeom>
        </p:spPr>
        <p:txBody>
          <a:bodyPr wrap="square">
            <a:spAutoFit/>
          </a:bodyPr>
          <a:lstStyle/>
          <a:p>
            <a:r>
              <a:rPr lang="en-US" sz="1400" dirty="0" smtClean="0">
                <a:solidFill>
                  <a:srgbClr val="000000"/>
                </a:solidFill>
              </a:rPr>
              <a:t>[1] </a:t>
            </a:r>
            <a:r>
              <a:rPr lang="cs-CZ" sz="1400" dirty="0" smtClean="0">
                <a:solidFill>
                  <a:srgbClr val="000000"/>
                </a:solidFill>
              </a:rPr>
              <a:t>Hadid</a:t>
            </a:r>
            <a:r>
              <a:rPr lang="cs-CZ" sz="1400" dirty="0">
                <a:solidFill>
                  <a:srgbClr val="000000"/>
                </a:solidFill>
              </a:rPr>
              <a:t>, A., Pietikainen, M., Ahonen, T.: A discriminative feature space</a:t>
            </a:r>
            <a:r>
              <a:rPr lang="en-US" sz="1400" dirty="0">
                <a:solidFill>
                  <a:srgbClr val="000000"/>
                </a:solidFill>
              </a:rPr>
              <a:t> </a:t>
            </a:r>
            <a:r>
              <a:rPr lang="cs-CZ" sz="1400" dirty="0">
                <a:solidFill>
                  <a:srgbClr val="000000"/>
                </a:solidFill>
              </a:rPr>
              <a:t>for detecting and recognizing faces. In: Computer Vision and Pattern</a:t>
            </a:r>
            <a:r>
              <a:rPr lang="en-US" sz="1400" dirty="0">
                <a:solidFill>
                  <a:srgbClr val="000000"/>
                </a:solidFill>
              </a:rPr>
              <a:t> </a:t>
            </a:r>
            <a:r>
              <a:rPr lang="cs-CZ" sz="1400" dirty="0">
                <a:solidFill>
                  <a:srgbClr val="000000"/>
                </a:solidFill>
              </a:rPr>
              <a:t>Recognition, 2004. CVPR 2004. Proceedings of the 2004 IEEE Computer</a:t>
            </a:r>
            <a:r>
              <a:rPr lang="en-US" sz="1400" dirty="0">
                <a:solidFill>
                  <a:srgbClr val="000000"/>
                </a:solidFill>
              </a:rPr>
              <a:t> </a:t>
            </a:r>
            <a:r>
              <a:rPr lang="cs-CZ" sz="1400" dirty="0">
                <a:solidFill>
                  <a:srgbClr val="000000"/>
                </a:solidFill>
              </a:rPr>
              <a:t>Society Conference on. vol. 2, pp. II–797–II–804 Vol.2 (2004)</a:t>
            </a:r>
            <a:r>
              <a:rPr lang="cs-CZ" sz="1867" dirty="0">
                <a:solidFill>
                  <a:srgbClr val="000000"/>
                </a:solidFill>
                <a:latin typeface="CMR10"/>
              </a:rPr>
              <a:t/>
            </a:r>
            <a:br>
              <a:rPr lang="cs-CZ" sz="1867" dirty="0">
                <a:solidFill>
                  <a:srgbClr val="000000"/>
                </a:solidFill>
                <a:latin typeface="CMR10"/>
              </a:rPr>
            </a:br>
            <a:endParaRPr lang="cs-CZ" sz="2400" dirty="0"/>
          </a:p>
        </p:txBody>
      </p:sp>
    </p:spTree>
    <p:extLst>
      <p:ext uri="{BB962C8B-B14F-4D97-AF65-F5344CB8AC3E}">
        <p14:creationId xmlns:p14="http://schemas.microsoft.com/office/powerpoint/2010/main" val="1176963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 y="5350233"/>
            <a:ext cx="10503743" cy="1692579"/>
          </a:xfrm>
          <a:prstGeom prst="rect">
            <a:avLst/>
          </a:prstGeom>
        </p:spPr>
        <p:txBody>
          <a:bodyPr wrap="square">
            <a:spAutoFit/>
          </a:bodyPr>
          <a:lstStyle/>
          <a:p>
            <a:r>
              <a:rPr lang="en-US" sz="1600" dirty="0" smtClean="0">
                <a:solidFill>
                  <a:srgbClr val="000000"/>
                </a:solidFill>
              </a:rPr>
              <a:t>[1] </a:t>
            </a:r>
            <a:r>
              <a:rPr lang="cs-CZ" sz="1600" dirty="0" smtClean="0">
                <a:solidFill>
                  <a:srgbClr val="000000"/>
                </a:solidFill>
              </a:rPr>
              <a:t>Zhang</a:t>
            </a:r>
            <a:r>
              <a:rPr lang="cs-CZ" sz="1600" dirty="0">
                <a:solidFill>
                  <a:srgbClr val="000000"/>
                </a:solidFill>
              </a:rPr>
              <a:t>, L., Chu, R., Xiang, S., Liao, S., Li, S.Z.: Face detection based on multi-block lbp representation. In: Proceedings of the 2007 international conference on Advances in Biometrics. pp. 11–18. ICB’07, Springer-Verlag, Berlin, Heidelberg (2007</a:t>
            </a:r>
            <a:r>
              <a:rPr lang="cs-CZ" sz="1600" dirty="0" smtClean="0">
                <a:solidFill>
                  <a:srgbClr val="000000"/>
                </a:solidFill>
              </a:rPr>
              <a:t>)</a:t>
            </a:r>
            <a:endParaRPr lang="en-US" sz="1600" dirty="0" smtClean="0">
              <a:solidFill>
                <a:srgbClr val="000000"/>
              </a:solidFill>
            </a:endParaRPr>
          </a:p>
          <a:p>
            <a:endParaRPr lang="en-US" sz="1600" dirty="0">
              <a:solidFill>
                <a:srgbClr val="000000"/>
              </a:solidFill>
            </a:endParaRPr>
          </a:p>
          <a:p>
            <a:r>
              <a:rPr lang="en-US" sz="1600" dirty="0" smtClean="0"/>
              <a:t>[2] Liao</a:t>
            </a:r>
            <a:r>
              <a:rPr lang="en-US" sz="1600" dirty="0"/>
              <a:t>, S., Zhu, X., Lei, Z., Zhang, L., Li, S.Z.: Learning multi-scale block local binary patterns for face recognition. In: ICB. pp. 828–837 (2007) </a:t>
            </a:r>
            <a:r>
              <a:rPr lang="cs-CZ" sz="1867" dirty="0">
                <a:solidFill>
                  <a:srgbClr val="000000"/>
                </a:solidFill>
                <a:latin typeface="CMR10"/>
              </a:rPr>
              <a:t/>
            </a:r>
            <a:br>
              <a:rPr lang="cs-CZ" sz="1867" dirty="0">
                <a:solidFill>
                  <a:srgbClr val="000000"/>
                </a:solidFill>
                <a:latin typeface="CMR10"/>
              </a:rPr>
            </a:br>
            <a:endParaRPr lang="cs-CZ" sz="2400" dirty="0"/>
          </a:p>
        </p:txBody>
      </p:sp>
      <p:sp>
        <p:nvSpPr>
          <p:cNvPr id="9" name="Rectangle 8"/>
          <p:cNvSpPr>
            <a:spLocks noChangeArrowheads="1"/>
          </p:cNvSpPr>
          <p:nvPr/>
        </p:nvSpPr>
        <p:spPr bwMode="auto">
          <a:xfrm>
            <a:off x="0" y="881701"/>
            <a:ext cx="12191999" cy="56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sz="3200" b="1" dirty="0">
                <a:solidFill>
                  <a:srgbClr val="00A499"/>
                </a:solidFill>
              </a:rPr>
              <a:t>LBP - </a:t>
            </a:r>
            <a:r>
              <a:rPr lang="cs-CZ" sz="3200" b="1" dirty="0">
                <a:solidFill>
                  <a:srgbClr val="00A499"/>
                </a:solidFill>
              </a:rPr>
              <a:t>Local Binary Patterns</a:t>
            </a:r>
            <a:r>
              <a:rPr lang="cs-CZ" sz="3200" dirty="0">
                <a:solidFill>
                  <a:srgbClr val="00A499"/>
                </a:solidFill>
              </a:rPr>
              <a:t/>
            </a:r>
            <a:br>
              <a:rPr lang="cs-CZ" sz="3200" dirty="0">
                <a:solidFill>
                  <a:srgbClr val="00A499"/>
                </a:solidFill>
              </a:rPr>
            </a:br>
            <a:r>
              <a:rPr lang="en-US" sz="3200" dirty="0">
                <a:solidFill>
                  <a:srgbClr val="00A499"/>
                </a:solidFill>
              </a:rPr>
              <a:t/>
            </a:r>
            <a:br>
              <a:rPr lang="en-US" sz="3200" dirty="0">
                <a:solidFill>
                  <a:srgbClr val="00A499"/>
                </a:solidFill>
              </a:rPr>
            </a:br>
            <a:endParaRPr lang="cs-CZ" sz="1401" b="1" dirty="0">
              <a:solidFill>
                <a:srgbClr val="00A499"/>
              </a:solidFill>
            </a:endParaRPr>
          </a:p>
        </p:txBody>
      </p:sp>
      <p:sp>
        <p:nvSpPr>
          <p:cNvPr id="2" name="Rectangle 1"/>
          <p:cNvSpPr/>
          <p:nvPr/>
        </p:nvSpPr>
        <p:spPr>
          <a:xfrm>
            <a:off x="200195" y="2136339"/>
            <a:ext cx="11991803" cy="2523768"/>
          </a:xfrm>
          <a:prstGeom prst="rect">
            <a:avLst/>
          </a:prstGeom>
        </p:spPr>
        <p:txBody>
          <a:bodyPr wrap="square">
            <a:spAutoFit/>
          </a:bodyPr>
          <a:lstStyle/>
          <a:p>
            <a:r>
              <a:rPr lang="en-US" sz="2800" dirty="0">
                <a:solidFill>
                  <a:srgbClr val="000000"/>
                </a:solidFill>
              </a:rPr>
              <a:t>Multi-block local binary patterns (MB-LBP) for face detection and recognition were proposed in </a:t>
            </a:r>
            <a:r>
              <a:rPr lang="en-US" sz="2800" dirty="0" smtClean="0">
                <a:solidFill>
                  <a:srgbClr val="000000"/>
                </a:solidFill>
              </a:rPr>
              <a:t>[1, 2]. </a:t>
            </a:r>
            <a:r>
              <a:rPr lang="en-US" sz="2800" dirty="0">
                <a:solidFill>
                  <a:srgbClr val="000000"/>
                </a:solidFill>
              </a:rPr>
              <a:t>In </a:t>
            </a:r>
            <a:r>
              <a:rPr lang="en-US" sz="2800" dirty="0" smtClean="0">
                <a:solidFill>
                  <a:srgbClr val="000000"/>
                </a:solidFill>
              </a:rPr>
              <a:t>this method</a:t>
            </a:r>
            <a:r>
              <a:rPr lang="en-US" sz="2800" dirty="0">
                <a:solidFill>
                  <a:srgbClr val="000000"/>
                </a:solidFill>
              </a:rPr>
              <a:t>, the authors encode the rectangular regions by the local binary pattern </a:t>
            </a:r>
            <a:r>
              <a:rPr lang="en-US" sz="2800" dirty="0" smtClean="0">
                <a:solidFill>
                  <a:srgbClr val="000000"/>
                </a:solidFill>
              </a:rPr>
              <a:t>operator and </a:t>
            </a:r>
            <a:r>
              <a:rPr lang="en-US" sz="2800" dirty="0">
                <a:solidFill>
                  <a:srgbClr val="000000"/>
                </a:solidFill>
              </a:rPr>
              <a:t>the Gentle </a:t>
            </a:r>
            <a:r>
              <a:rPr lang="en-US" sz="2800" dirty="0" err="1">
                <a:solidFill>
                  <a:srgbClr val="000000"/>
                </a:solidFill>
              </a:rPr>
              <a:t>AdaBoost</a:t>
            </a:r>
            <a:r>
              <a:rPr lang="en-US" sz="2800" dirty="0">
                <a:solidFill>
                  <a:srgbClr val="000000"/>
                </a:solidFill>
              </a:rPr>
              <a:t> is used for feature selection. Their results showed that MBLBP are more distinctive than the </a:t>
            </a:r>
            <a:r>
              <a:rPr lang="en-US" sz="2800" dirty="0" err="1">
                <a:solidFill>
                  <a:srgbClr val="000000"/>
                </a:solidFill>
              </a:rPr>
              <a:t>Haar</a:t>
            </a:r>
            <a:r>
              <a:rPr lang="en-US" sz="2800" dirty="0">
                <a:solidFill>
                  <a:srgbClr val="000000"/>
                </a:solidFill>
              </a:rPr>
              <a:t>-like features and the original LBP features. </a:t>
            </a:r>
            <a:r>
              <a:rPr lang="en-US" dirty="0"/>
              <a:t/>
            </a:r>
            <a:br>
              <a:rPr lang="en-US" dirty="0"/>
            </a:br>
            <a:endParaRPr lang="en-US" dirty="0"/>
          </a:p>
        </p:txBody>
      </p:sp>
    </p:spTree>
    <p:extLst>
      <p:ext uri="{BB962C8B-B14F-4D97-AF65-F5344CB8AC3E}">
        <p14:creationId xmlns:p14="http://schemas.microsoft.com/office/powerpoint/2010/main" val="91695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6918</Words>
  <Application>Microsoft Office PowerPoint</Application>
  <PresentationFormat>Widescreen</PresentationFormat>
  <Paragraphs>926</Paragraphs>
  <Slides>145</Slides>
  <Notes>64</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145</vt:i4>
      </vt:variant>
    </vt:vector>
  </HeadingPairs>
  <TitlesOfParts>
    <vt:vector size="162" baseType="lpstr">
      <vt:lpstr>SimSun</vt:lpstr>
      <vt:lpstr>Arial</vt:lpstr>
      <vt:lpstr>Arial Unicode MS</vt:lpstr>
      <vt:lpstr>ArialMT</vt:lpstr>
      <vt:lpstr>Calibri</vt:lpstr>
      <vt:lpstr>Calibri Light</vt:lpstr>
      <vt:lpstr>CMR10</vt:lpstr>
      <vt:lpstr>Garamond</vt:lpstr>
      <vt:lpstr>Noticia Text</vt:lpstr>
      <vt:lpstr>StarSymbol</vt:lpstr>
      <vt:lpstr>TeXPalladioL-SC</vt:lpstr>
      <vt:lpstr>Times New Roman</vt:lpstr>
      <vt:lpstr>URWPalladioL-Roma</vt:lpstr>
      <vt:lpstr>Wingdings</vt:lpstr>
      <vt:lpstr>Office Theme</vt:lpstr>
      <vt:lpstr>1_Office Theme</vt:lpstr>
      <vt:lpstr>2_Office Theme</vt:lpstr>
      <vt:lpstr>PowerPoint Presentation</vt:lpstr>
      <vt:lpstr>Image Analysis 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76</cp:revision>
  <dcterms:created xsi:type="dcterms:W3CDTF">2018-09-29T15:18:14Z</dcterms:created>
  <dcterms:modified xsi:type="dcterms:W3CDTF">2019-03-22T08:18:52Z</dcterms:modified>
</cp:coreProperties>
</file>